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31"/>
  </p:notesMasterIdLst>
  <p:handoutMasterIdLst>
    <p:handoutMasterId r:id="rId32"/>
  </p:handoutMasterIdLst>
  <p:sldIdLst>
    <p:sldId id="256" r:id="rId2"/>
    <p:sldId id="257" r:id="rId3"/>
    <p:sldId id="318" r:id="rId4"/>
    <p:sldId id="316" r:id="rId5"/>
    <p:sldId id="317" r:id="rId6"/>
    <p:sldId id="280" r:id="rId7"/>
    <p:sldId id="285" r:id="rId8"/>
    <p:sldId id="283" r:id="rId9"/>
    <p:sldId id="284" r:id="rId10"/>
    <p:sldId id="320" r:id="rId11"/>
    <p:sldId id="321" r:id="rId12"/>
    <p:sldId id="286" r:id="rId13"/>
    <p:sldId id="287" r:id="rId14"/>
    <p:sldId id="335" r:id="rId15"/>
    <p:sldId id="289" r:id="rId16"/>
    <p:sldId id="291" r:id="rId17"/>
    <p:sldId id="293" r:id="rId18"/>
    <p:sldId id="294" r:id="rId19"/>
    <p:sldId id="295" r:id="rId20"/>
    <p:sldId id="296" r:id="rId21"/>
    <p:sldId id="297" r:id="rId22"/>
    <p:sldId id="299" r:id="rId23"/>
    <p:sldId id="322" r:id="rId24"/>
    <p:sldId id="323" r:id="rId25"/>
    <p:sldId id="336" r:id="rId26"/>
    <p:sldId id="300" r:id="rId27"/>
    <p:sldId id="302" r:id="rId28"/>
    <p:sldId id="305" r:id="rId29"/>
    <p:sldId id="337"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599"/>
    <p:restoredTop sz="86501"/>
  </p:normalViewPr>
  <p:slideViewPr>
    <p:cSldViewPr snapToGrid="0" snapToObjects="1">
      <p:cViewPr varScale="1">
        <p:scale>
          <a:sx n="158" d="100"/>
          <a:sy n="158" d="100"/>
        </p:scale>
        <p:origin x="224" y="28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2" d="100"/>
          <a:sy n="112" d="100"/>
        </p:scale>
        <p:origin x="3680"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27F17BA-058B-F848-B184-4EC87368E4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71070D-2CAB-F24F-9EA8-F2F9B0CC6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A6B0541-0E19-3140-A75D-83F0091FD087}" type="datetimeFigureOut">
              <a:rPr lang="en-US" smtClean="0"/>
              <a:t>2/13/19</a:t>
            </a:fld>
            <a:endParaRPr lang="en-US"/>
          </a:p>
        </p:txBody>
      </p:sp>
      <p:sp>
        <p:nvSpPr>
          <p:cNvPr id="4" name="Footer Placeholder 3">
            <a:extLst>
              <a:ext uri="{FF2B5EF4-FFF2-40B4-BE49-F238E27FC236}">
                <a16:creationId xmlns:a16="http://schemas.microsoft.com/office/drawing/2014/main" id="{38684A8B-F9AA-BE4C-AED6-C472EDCC972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F488501-5C1D-424B-9FA0-018D42C28D2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2CAB201-4CB2-A14C-A362-013C9301991E}" type="slidenum">
              <a:rPr lang="en-US" smtClean="0"/>
              <a:t>‹#›</a:t>
            </a:fld>
            <a:endParaRPr lang="en-US"/>
          </a:p>
        </p:txBody>
      </p:sp>
      <p:pic>
        <p:nvPicPr>
          <p:cNvPr id="7" name="Picture 6">
            <a:extLst>
              <a:ext uri="{FF2B5EF4-FFF2-40B4-BE49-F238E27FC236}">
                <a16:creationId xmlns:a16="http://schemas.microsoft.com/office/drawing/2014/main" id="{5A13915B-38F1-BD42-9395-3BB3E674A240}"/>
              </a:ext>
            </a:extLst>
          </p:cNvPr>
          <p:cNvPicPr>
            <a:picLocks noChangeAspect="1"/>
          </p:cNvPicPr>
          <p:nvPr/>
        </p:nvPicPr>
        <p:blipFill>
          <a:blip r:embed="rId2"/>
          <a:stretch>
            <a:fillRect/>
          </a:stretch>
        </p:blipFill>
        <p:spPr>
          <a:xfrm>
            <a:off x="2322989" y="8685213"/>
            <a:ext cx="2210435" cy="439831"/>
          </a:xfrm>
          <a:prstGeom prst="rect">
            <a:avLst/>
          </a:prstGeom>
        </p:spPr>
      </p:pic>
    </p:spTree>
    <p:extLst>
      <p:ext uri="{BB962C8B-B14F-4D97-AF65-F5344CB8AC3E}">
        <p14:creationId xmlns:p14="http://schemas.microsoft.com/office/powerpoint/2010/main" val="62872157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C6759A-F17A-D54D-8D7A-CB146702B30D}" type="datetimeFigureOut">
              <a:rPr lang="en-US" smtClean="0"/>
              <a:t>2/13/19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9E7691-A93E-264A-93A6-CD1131F7356E}" type="slidenum">
              <a:rPr lang="en-US" smtClean="0"/>
              <a:t>‹#›</a:t>
            </a:fld>
            <a:endParaRPr lang="en-US"/>
          </a:p>
        </p:txBody>
      </p:sp>
    </p:spTree>
    <p:extLst>
      <p:ext uri="{BB962C8B-B14F-4D97-AF65-F5344CB8AC3E}">
        <p14:creationId xmlns:p14="http://schemas.microsoft.com/office/powerpoint/2010/main" val="37855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5988" y="4500748"/>
            <a:ext cx="11234957" cy="1452336"/>
          </a:xfrm>
        </p:spPr>
        <p:txBody>
          <a:bodyPr anchor="b"/>
          <a:lstStyle>
            <a:lvl1pPr algn="l">
              <a:defRPr sz="6000"/>
            </a:lvl1pPr>
          </a:lstStyle>
          <a:p>
            <a:r>
              <a:rPr lang="en-US"/>
              <a:t>Click to edit Master 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pPr/>
              <a:t>‹#›</a:t>
            </a:fld>
            <a:endParaRPr lang="en-US"/>
          </a:p>
        </p:txBody>
      </p:sp>
      <p:pic>
        <p:nvPicPr>
          <p:cNvPr id="7" name="Picture 6">
            <a:extLst>
              <a:ext uri="{FF2B5EF4-FFF2-40B4-BE49-F238E27FC236}">
                <a16:creationId xmlns:a16="http://schemas.microsoft.com/office/drawing/2014/main" id="{6A569432-77A0-D147-A3F3-E4259A568AA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Tree>
    <p:extLst>
      <p:ext uri="{BB962C8B-B14F-4D97-AF65-F5344CB8AC3E}">
        <p14:creationId xmlns:p14="http://schemas.microsoft.com/office/powerpoint/2010/main" val="169360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cxnSp>
        <p:nvCxnSpPr>
          <p:cNvPr id="7" name="Straight Connector 6">
            <a:extLst>
              <a:ext uri="{FF2B5EF4-FFF2-40B4-BE49-F238E27FC236}">
                <a16:creationId xmlns:a16="http://schemas.microsoft.com/office/drawing/2014/main" id="{FBDAD1CF-C0A8-EF47-AA7B-2F3C34BEE709}"/>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99747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272696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cxnSp>
        <p:nvCxnSpPr>
          <p:cNvPr id="7" name="Straight Connector 6">
            <a:extLst>
              <a:ext uri="{FF2B5EF4-FFF2-40B4-BE49-F238E27FC236}">
                <a16:creationId xmlns:a16="http://schemas.microsoft.com/office/drawing/2014/main" id="{9445370A-F3CB-5C43-AFAD-7E7757C35DDA}"/>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85364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25236"/>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611074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079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cxnSp>
        <p:nvCxnSpPr>
          <p:cNvPr id="8" name="Straight Connector 7">
            <a:extLst>
              <a:ext uri="{FF2B5EF4-FFF2-40B4-BE49-F238E27FC236}">
                <a16:creationId xmlns:a16="http://schemas.microsoft.com/office/drawing/2014/main" id="{5B86971C-B037-BD42-9950-71F413B85609}"/>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61447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430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D321DBF-325B-3546-BAAF-4F6E3B3181FF}" type="slidenum">
              <a:rPr lang="en-US" smtClean="0"/>
              <a:t>‹#›</a:t>
            </a:fld>
            <a:endParaRPr lang="en-US"/>
          </a:p>
        </p:txBody>
      </p:sp>
      <p:cxnSp>
        <p:nvCxnSpPr>
          <p:cNvPr id="10" name="Straight Connector 9">
            <a:extLst>
              <a:ext uri="{FF2B5EF4-FFF2-40B4-BE49-F238E27FC236}">
                <a16:creationId xmlns:a16="http://schemas.microsoft.com/office/drawing/2014/main" id="{904852A3-BE0A-F644-A30F-584C34292706}"/>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02855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D321DBF-325B-3546-BAAF-4F6E3B3181FF}" type="slidenum">
              <a:rPr lang="en-US" smtClean="0"/>
              <a:t>‹#›</a:t>
            </a:fld>
            <a:endParaRPr lang="en-US"/>
          </a:p>
        </p:txBody>
      </p:sp>
      <p:cxnSp>
        <p:nvCxnSpPr>
          <p:cNvPr id="6" name="Straight Connector 5">
            <a:extLst>
              <a:ext uri="{FF2B5EF4-FFF2-40B4-BE49-F238E27FC236}">
                <a16:creationId xmlns:a16="http://schemas.microsoft.com/office/drawing/2014/main" id="{4AD323FC-0A1A-B041-A4EA-FFCF16F46A9A}"/>
              </a:ext>
            </a:extLst>
          </p:cNvPr>
          <p:cNvCxnSpPr>
            <a:cxnSpLocks/>
          </p:cNvCxnSpPr>
          <p:nvPr userDrawn="1"/>
        </p:nvCxnSpPr>
        <p:spPr>
          <a:xfrm>
            <a:off x="486888" y="1360914"/>
            <a:ext cx="1124593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6894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408556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104077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D321DBF-325B-3546-BAAF-4F6E3B3181FF}" type="slidenum">
              <a:rPr lang="en-US" smtClean="0"/>
              <a:t>‹#›</a:t>
            </a:fld>
            <a:endParaRPr lang="en-US"/>
          </a:p>
        </p:txBody>
      </p:sp>
    </p:spTree>
    <p:extLst>
      <p:ext uri="{BB962C8B-B14F-4D97-AF65-F5344CB8AC3E}">
        <p14:creationId xmlns:p14="http://schemas.microsoft.com/office/powerpoint/2010/main" val="1975613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163129"/>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3889259" y="6295490"/>
            <a:ext cx="817418" cy="3651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l">
              <a:defRPr sz="1200">
                <a:solidFill>
                  <a:schemeClr val="tx1"/>
                </a:solidFill>
              </a:defRPr>
            </a:lvl1pPr>
          </a:lstStyle>
          <a:p>
            <a:endParaRPr lang="en-US" dirty="0"/>
          </a:p>
        </p:txBody>
      </p:sp>
      <p:sp>
        <p:nvSpPr>
          <p:cNvPr id="5" name="Footer Placeholder 4"/>
          <p:cNvSpPr>
            <a:spLocks noGrp="1"/>
          </p:cNvSpPr>
          <p:nvPr>
            <p:ph type="ftr" sz="quarter" idx="3"/>
          </p:nvPr>
        </p:nvSpPr>
        <p:spPr>
          <a:xfrm>
            <a:off x="4706677" y="6295491"/>
            <a:ext cx="2624447" cy="3651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ctr">
              <a:defRPr sz="1200">
                <a:solidFill>
                  <a:schemeClr val="tx1"/>
                </a:solidFill>
              </a:defRPr>
            </a:lvl1pPr>
          </a:lstStyle>
          <a:p>
            <a:endParaRPr lang="en-US" dirty="0"/>
          </a:p>
        </p:txBody>
      </p:sp>
      <p:sp>
        <p:nvSpPr>
          <p:cNvPr id="6" name="Slide Number Placeholder 5"/>
          <p:cNvSpPr>
            <a:spLocks noGrp="1"/>
          </p:cNvSpPr>
          <p:nvPr>
            <p:ph type="sldNum" sz="quarter" idx="4"/>
          </p:nvPr>
        </p:nvSpPr>
        <p:spPr>
          <a:xfrm>
            <a:off x="7331124" y="6295490"/>
            <a:ext cx="682920" cy="365125"/>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r">
              <a:defRPr sz="1200">
                <a:solidFill>
                  <a:schemeClr val="tx1"/>
                </a:solidFill>
              </a:defRPr>
            </a:lvl1pPr>
          </a:lstStyle>
          <a:p>
            <a:fld id="{DD321DBF-325B-3546-BAAF-4F6E3B3181FF}" type="slidenum">
              <a:rPr lang="en-US" smtClean="0"/>
              <a:pPr/>
              <a:t>‹#›</a:t>
            </a:fld>
            <a:endParaRPr lang="en-US" dirty="0"/>
          </a:p>
        </p:txBody>
      </p:sp>
      <p:pic>
        <p:nvPicPr>
          <p:cNvPr id="10" name="Picture 9" descr="Untitled.png" title="Be Boulder."/>
          <p:cNvPicPr>
            <a:picLocks noChangeAspect="1"/>
          </p:cNvPicPr>
          <p:nvPr userDrawn="1"/>
        </p:nvPicPr>
        <p:blipFill rotWithShape="1">
          <a:blip r:embed="rId13">
            <a:extLst>
              <a:ext uri="{28A0092B-C50C-407E-A947-70E740481C1C}">
                <a14:useLocalDpi xmlns:a14="http://schemas.microsoft.com/office/drawing/2010/main" val="0"/>
              </a:ext>
            </a:extLst>
          </a:blip>
          <a:srcRect b="47289"/>
          <a:stretch/>
        </p:blipFill>
        <p:spPr>
          <a:xfrm>
            <a:off x="9293520" y="6188959"/>
            <a:ext cx="2517480" cy="443402"/>
          </a:xfrm>
          <a:prstGeom prst="rect">
            <a:avLst/>
          </a:prstGeom>
        </p:spPr>
      </p:pic>
      <p:cxnSp>
        <p:nvCxnSpPr>
          <p:cNvPr id="11" name="Straight Connector 10"/>
          <p:cNvCxnSpPr/>
          <p:nvPr userDrawn="1"/>
        </p:nvCxnSpPr>
        <p:spPr>
          <a:xfrm flipV="1">
            <a:off x="457200" y="6081713"/>
            <a:ext cx="11277600" cy="14287"/>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59A83AEC-E08D-C149-BA3E-08E40DD1B496}"/>
              </a:ext>
            </a:extLst>
          </p:cNvPr>
          <p:cNvPicPr>
            <a:picLocks noChangeAspect="1"/>
          </p:cNvPicPr>
          <p:nvPr userDrawn="1"/>
        </p:nvPicPr>
        <p:blipFill>
          <a:blip r:embed="rId14"/>
          <a:stretch>
            <a:fillRect/>
          </a:stretch>
        </p:blipFill>
        <p:spPr>
          <a:xfrm>
            <a:off x="494348" y="6188959"/>
            <a:ext cx="2210435" cy="439831"/>
          </a:xfrm>
          <a:prstGeom prst="rect">
            <a:avLst/>
          </a:prstGeom>
        </p:spPr>
      </p:pic>
    </p:spTree>
    <p:extLst>
      <p:ext uri="{BB962C8B-B14F-4D97-AF65-F5344CB8AC3E}">
        <p14:creationId xmlns:p14="http://schemas.microsoft.com/office/powerpoint/2010/main" val="94217234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defTabSz="914400" rtl="0" eaLnBrk="1" latinLnBrk="0" hangingPunct="1">
        <a:lnSpc>
          <a:spcPct val="90000"/>
        </a:lnSpc>
        <a:spcBef>
          <a:spcPct val="0"/>
        </a:spcBef>
        <a:buNone/>
        <a:defRPr sz="5400" b="0" i="0" kern="1200">
          <a:solidFill>
            <a:schemeClr val="tx1"/>
          </a:solidFill>
          <a:latin typeface="Helvetica Light" panose="020B0403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slurm.schedmd.com/quickstart.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github.com/ResearchComputing/RMACC/blob/master/2017/How_Access_Summit/how_access_summit_2017.pdf" TargetMode="External"/><Relationship Id="rId3" Type="http://schemas.openxmlformats.org/officeDocument/2006/relationships/hyperlink" Target="https://www.colorado.edu/rc" TargetMode="External"/><Relationship Id="rId7" Type="http://schemas.openxmlformats.org/officeDocument/2006/relationships/hyperlink" Target="https://github.com/ResearchComputing/Final_Tutorials/blob/master/General_Computing_Topics/EfficientSerialSubmission/EfficientSerial.pdf" TargetMode="External"/><Relationship Id="rId2" Type="http://schemas.openxmlformats.org/officeDocument/2006/relationships/hyperlink" Target="mailto:daniel.trahan@colorado.edu" TargetMode="External"/><Relationship Id="rId1" Type="http://schemas.openxmlformats.org/officeDocument/2006/relationships/slideLayout" Target="../slideLayouts/slideLayout2.xml"/><Relationship Id="rId6" Type="http://schemas.openxmlformats.org/officeDocument/2006/relationships/hyperlink" Target="https://github.com/ResearchComputing/Basics_Supercomputing/blob/master/2017_July/Day_One/%5b04%5d_submitting_jobs_supercomputer.pdf" TargetMode="External"/><Relationship Id="rId5" Type="http://schemas.openxmlformats.org/officeDocument/2006/relationships/hyperlink" Target="https://github.com/ResearchComputing/Fundamentals_HPC_Spring_2019" TargetMode="External"/><Relationship Id="rId4" Type="http://schemas.openxmlformats.org/officeDocument/2006/relationships/hyperlink" Target="http://tinyurl.com/curc-names" TargetMode="External"/><Relationship Id="rId9" Type="http://schemas.openxmlformats.org/officeDocument/2006/relationships/hyperlink" Target="https://github.com/ResearchComputing/Final_Tutorials/blob/master/General_Computing_Topics/Basics_Supercomputing/2017_January/%5b04%5d_Submitting_Jobs_to_the_Supercomputer.pdf"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curc.readthedocs.io/en/latest/software/loadbalancer.html"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tinyurl.com/curc-names" TargetMode="External"/><Relationship Id="rId7" Type="http://schemas.openxmlformats.org/officeDocument/2006/relationships/hyperlink" Target="https://curc.readthedocs.io/en/latest/software/loadbalancer.html" TargetMode="External"/><Relationship Id="rId2" Type="http://schemas.openxmlformats.org/officeDocument/2006/relationships/hyperlink" Target="http://tinyurl.com/curc-survey18" TargetMode="External"/><Relationship Id="rId1" Type="http://schemas.openxmlformats.org/officeDocument/2006/relationships/slideLayout" Target="../slideLayouts/slideLayout2.xml"/><Relationship Id="rId6" Type="http://schemas.openxmlformats.org/officeDocument/2006/relationships/hyperlink" Target="https://slurm.schedmd.com/quickstart.html" TargetMode="External"/><Relationship Id="rId5" Type="http://schemas.openxmlformats.org/officeDocument/2006/relationships/hyperlink" Target="https://github.com/rctraining/HPC_Short_Course_Spring_2018" TargetMode="External"/><Relationship Id="rId4" Type="http://schemas.openxmlformats.org/officeDocument/2006/relationships/hyperlink" Target="mailto:rc-help@Colorado.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lurm.schedmd.com/sbatch.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slurm.schedmd.com/quickstart.htm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32562"/>
          <a:stretch/>
        </p:blipFill>
        <p:spPr>
          <a:xfrm>
            <a:off x="0" y="0"/>
            <a:ext cx="12208412" cy="4500748"/>
          </a:xfrm>
          <a:prstGeom prst="rect">
            <a:avLst/>
          </a:prstGeom>
        </p:spPr>
      </p:pic>
      <p:sp>
        <p:nvSpPr>
          <p:cNvPr id="2" name="Title 1"/>
          <p:cNvSpPr>
            <a:spLocks noGrp="1"/>
          </p:cNvSpPr>
          <p:nvPr>
            <p:ph type="ctrTitle"/>
          </p:nvPr>
        </p:nvSpPr>
        <p:spPr>
          <a:xfrm>
            <a:off x="467095" y="4548248"/>
            <a:ext cx="11301352" cy="1543794"/>
          </a:xfrm>
          <a:effectLst/>
        </p:spPr>
        <p:txBody>
          <a:bodyPr>
            <a:normAutofit/>
          </a:bodyPr>
          <a:lstStyle/>
          <a:p>
            <a:pPr algn="l"/>
            <a:r>
              <a:rPr lang="en-US" sz="4800"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rPr>
              <a:t>HPC Job Submission &amp; High </a:t>
            </a:r>
            <a:r>
              <a:rPr lang="en-US" sz="4800" dirty="0">
                <a:ln w="0"/>
                <a:effectLst>
                  <a:outerShdw blurRad="38100" dist="19050" dir="2700000" algn="tl" rotWithShape="0">
                    <a:schemeClr val="dk1">
                      <a:alpha val="40000"/>
                    </a:schemeClr>
                  </a:outerShdw>
                </a:effectLst>
                <a:cs typeface="Arial Narrow" panose="020B0604020202020204" pitchFamily="34" charset="0"/>
              </a:rPr>
              <a:t>T</a:t>
            </a:r>
            <a:r>
              <a:rPr lang="en-US" sz="4800"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rPr>
              <a:t>hroughput </a:t>
            </a:r>
            <a:r>
              <a:rPr lang="en-US" sz="4800" dirty="0">
                <a:ln w="0"/>
                <a:effectLst>
                  <a:outerShdw blurRad="38100" dist="19050" dir="2700000" algn="tl" rotWithShape="0">
                    <a:schemeClr val="dk1">
                      <a:alpha val="40000"/>
                    </a:schemeClr>
                  </a:outerShdw>
                </a:effectLst>
                <a:cs typeface="Arial Narrow" panose="020B0604020202020204" pitchFamily="34" charset="0"/>
              </a:rPr>
              <a:t>C</a:t>
            </a:r>
            <a:r>
              <a:rPr lang="en-US" sz="4800" dirty="0">
                <a:ln w="0"/>
                <a:effectLst>
                  <a:outerShdw blurRad="38100" dist="19050" dir="2700000" algn="tl" rotWithShape="0">
                    <a:schemeClr val="dk1">
                      <a:alpha val="40000"/>
                    </a:schemeClr>
                  </a:outerShdw>
                </a:effectLst>
                <a:latin typeface="Helvetica Light" panose="020B0403020202020204" pitchFamily="34" charset="0"/>
                <a:cs typeface="Arial Narrow" panose="020B0604020202020204" pitchFamily="34" charset="0"/>
              </a:rPr>
              <a:t>omputing</a:t>
            </a:r>
          </a:p>
        </p:txBody>
      </p:sp>
    </p:spTree>
    <p:extLst>
      <p:ext uri="{BB962C8B-B14F-4D97-AF65-F5344CB8AC3E}">
        <p14:creationId xmlns:p14="http://schemas.microsoft.com/office/powerpoint/2010/main" val="953206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019A1468-BA5D-CD46-A1C5-5786C0EC62EE}"/>
              </a:ext>
            </a:extLst>
          </p:cNvPr>
          <p:cNvGraphicFramePr>
            <a:graphicFrameLocks noGrp="1"/>
          </p:cNvGraphicFramePr>
          <p:nvPr>
            <p:extLst>
              <p:ext uri="{D42A27DB-BD31-4B8C-83A1-F6EECF244321}">
                <p14:modId xmlns:p14="http://schemas.microsoft.com/office/powerpoint/2010/main" val="2792781483"/>
              </p:ext>
            </p:extLst>
          </p:nvPr>
        </p:nvGraphicFramePr>
        <p:xfrm>
          <a:off x="2066919" y="1650132"/>
          <a:ext cx="7903962" cy="4170261"/>
        </p:xfrm>
        <a:graphic>
          <a:graphicData uri="http://schemas.openxmlformats.org/drawingml/2006/table">
            <a:tbl>
              <a:tblPr/>
              <a:tblGrid>
                <a:gridCol w="1926020">
                  <a:extLst>
                    <a:ext uri="{9D8B030D-6E8A-4147-A177-3AD203B41FA5}">
                      <a16:colId xmlns:a16="http://schemas.microsoft.com/office/drawing/2014/main" val="20000"/>
                    </a:ext>
                  </a:extLst>
                </a:gridCol>
                <a:gridCol w="1892830">
                  <a:extLst>
                    <a:ext uri="{9D8B030D-6E8A-4147-A177-3AD203B41FA5}">
                      <a16:colId xmlns:a16="http://schemas.microsoft.com/office/drawing/2014/main" val="20001"/>
                    </a:ext>
                  </a:extLst>
                </a:gridCol>
                <a:gridCol w="1246909">
                  <a:extLst>
                    <a:ext uri="{9D8B030D-6E8A-4147-A177-3AD203B41FA5}">
                      <a16:colId xmlns:a16="http://schemas.microsoft.com/office/drawing/2014/main" val="20002"/>
                    </a:ext>
                  </a:extLst>
                </a:gridCol>
                <a:gridCol w="1389413">
                  <a:extLst>
                    <a:ext uri="{9D8B030D-6E8A-4147-A177-3AD203B41FA5}">
                      <a16:colId xmlns:a16="http://schemas.microsoft.com/office/drawing/2014/main" val="20003"/>
                    </a:ext>
                  </a:extLst>
                </a:gridCol>
                <a:gridCol w="1448790">
                  <a:extLst>
                    <a:ext uri="{9D8B030D-6E8A-4147-A177-3AD203B41FA5}">
                      <a16:colId xmlns:a16="http://schemas.microsoft.com/office/drawing/2014/main" val="20004"/>
                    </a:ext>
                  </a:extLst>
                </a:gridCol>
              </a:tblGrid>
              <a:tr h="683229">
                <a:tc>
                  <a:txBody>
                    <a:bodyPr/>
                    <a:lstStyle/>
                    <a:p>
                      <a:pPr rtl="0" fontAlgn="t">
                        <a:spcBef>
                          <a:spcPts val="0"/>
                        </a:spcBef>
                        <a:spcAft>
                          <a:spcPts val="0"/>
                        </a:spcAft>
                      </a:pPr>
                      <a:r>
                        <a:rPr lang="en-US" sz="1800" b="1" i="0" u="none" strike="noStrike" dirty="0">
                          <a:solidFill>
                            <a:srgbClr val="000000"/>
                          </a:solidFill>
                          <a:effectLst/>
                          <a:latin typeface="Arial" charset="0"/>
                        </a:rPr>
                        <a:t>Partition</a:t>
                      </a:r>
                    </a:p>
                    <a:p>
                      <a:pPr rtl="0" fontAlgn="t">
                        <a:spcBef>
                          <a:spcPts val="0"/>
                        </a:spcBef>
                        <a:spcAft>
                          <a:spcPts val="0"/>
                        </a:spcAft>
                      </a:pPr>
                      <a:r>
                        <a:rPr lang="en-US" sz="1800" b="1" i="0" u="none" strike="noStrike" dirty="0">
                          <a:solidFill>
                            <a:srgbClr val="000000"/>
                          </a:solidFill>
                          <a:effectLst/>
                          <a:latin typeface="Arial" charset="0"/>
                        </a:rPr>
                        <a:t>(sub-partition)</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Description</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a:solidFill>
                            <a:srgbClr val="000000"/>
                          </a:solidFill>
                          <a:effectLst/>
                          <a:latin typeface="Arial" charset="0"/>
                        </a:rPr>
                        <a:t># of nodes</a:t>
                      </a:r>
                      <a:endParaRPr lang="en-US" sz="1800" b="1">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cores/node</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1" i="0" u="none" strike="noStrike" dirty="0">
                          <a:solidFill>
                            <a:srgbClr val="000000"/>
                          </a:solidFill>
                          <a:effectLst/>
                          <a:latin typeface="Arial" charset="0"/>
                        </a:rPr>
                        <a:t>GPUs/node</a:t>
                      </a:r>
                      <a:endParaRPr lang="en-US" sz="1800" b="1"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273670">
                <a:tc>
                  <a:txBody>
                    <a:bodyPr/>
                    <a:lstStyle/>
                    <a:p>
                      <a:pPr rtl="0" fontAlgn="t">
                        <a:spcBef>
                          <a:spcPts val="0"/>
                        </a:spcBef>
                        <a:spcAft>
                          <a:spcPts val="0"/>
                        </a:spcAft>
                      </a:pPr>
                      <a:r>
                        <a:rPr lang="en-US" sz="1800" b="0" i="0" u="none" strike="noStrike" dirty="0" err="1">
                          <a:solidFill>
                            <a:srgbClr val="000000"/>
                          </a:solidFill>
                          <a:effectLst/>
                          <a:latin typeface="Arial" charset="0"/>
                        </a:rPr>
                        <a:t>shas</a:t>
                      </a:r>
                      <a:endParaRPr lang="en-US" sz="1800" b="0" i="0" u="none" strike="noStrike" dirty="0">
                        <a:solidFill>
                          <a:srgbClr val="000000"/>
                        </a:solidFill>
                        <a:effectLst/>
                        <a:latin typeface="Arial" charset="0"/>
                      </a:endParaRPr>
                    </a:p>
                    <a:p>
                      <a:pPr rtl="0" fontAlgn="t">
                        <a:spcBef>
                          <a:spcPts val="0"/>
                        </a:spcBef>
                        <a:spcAft>
                          <a:spcPts val="0"/>
                        </a:spcAft>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shas</a:t>
                      </a:r>
                      <a:r>
                        <a:rPr lang="en-US" sz="1800" b="0" i="0" u="none" strike="noStrike" dirty="0">
                          <a:solidFill>
                            <a:srgbClr val="000000"/>
                          </a:solidFill>
                          <a:effectLst/>
                          <a:latin typeface="Arial" charset="0"/>
                        </a:rPr>
                        <a:t>-testing)</a:t>
                      </a:r>
                    </a:p>
                    <a:p>
                      <a:pPr rtl="0" fontAlgn="t">
                        <a:spcBef>
                          <a:spcPts val="0"/>
                        </a:spcBef>
                        <a:spcAft>
                          <a:spcPts val="0"/>
                        </a:spcAft>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shas</a:t>
                      </a:r>
                      <a:r>
                        <a:rPr lang="en-US" sz="1800" b="0" i="0" u="none" strike="noStrike" dirty="0">
                          <a:solidFill>
                            <a:srgbClr val="000000"/>
                          </a:solidFill>
                          <a:effectLst/>
                          <a:latin typeface="Arial" charset="0"/>
                        </a:rPr>
                        <a:t>-interactive)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General Compute (Haswell)</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~450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24</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712629">
                <a:tc>
                  <a:txBody>
                    <a:bodyPr/>
                    <a:lstStyle/>
                    <a:p>
                      <a:pPr rtl="0" fontAlgn="t">
                        <a:spcBef>
                          <a:spcPts val="0"/>
                        </a:spcBef>
                        <a:spcAft>
                          <a:spcPts val="0"/>
                        </a:spcAft>
                      </a:pPr>
                      <a:r>
                        <a:rPr lang="en-US" sz="1800" b="0" i="0" u="none" strike="noStrike" dirty="0" err="1">
                          <a:solidFill>
                            <a:srgbClr val="000000"/>
                          </a:solidFill>
                          <a:effectLst/>
                          <a:latin typeface="Arial" charset="0"/>
                        </a:rPr>
                        <a:t>sgpu</a:t>
                      </a:r>
                      <a:endParaRPr lang="en-US" sz="1800" b="0" i="0" u="none" strike="noStrike" dirty="0">
                        <a:solidFill>
                          <a:srgbClr val="000000"/>
                        </a:solidFill>
                        <a:effectLst/>
                        <a:latin typeface="Arial" charset="0"/>
                      </a:endParaRPr>
                    </a:p>
                    <a:p>
                      <a:pPr marL="0" marR="0" lvl="0" indent="0" defTabSz="914400" rtl="0" eaLnBrk="1" fontAlgn="t"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sgpu</a:t>
                      </a:r>
                      <a:r>
                        <a:rPr lang="en-US" sz="1800" b="0" i="0" u="none" strike="noStrike" dirty="0">
                          <a:solidFill>
                            <a:srgbClr val="000000"/>
                          </a:solidFill>
                          <a:effectLst/>
                          <a:latin typeface="Arial" charset="0"/>
                        </a:rPr>
                        <a:t>-testing)</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GPU-enabled nodes</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11</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24</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effectively 4</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712629">
                <a:tc>
                  <a:txBody>
                    <a:bodyPr/>
                    <a:lstStyle/>
                    <a:p>
                      <a:pPr rtl="0" fontAlgn="t">
                        <a:spcBef>
                          <a:spcPts val="0"/>
                        </a:spcBef>
                        <a:spcAft>
                          <a:spcPts val="0"/>
                        </a:spcAft>
                      </a:pPr>
                      <a:r>
                        <a:rPr lang="en-US" sz="1800" b="0" i="0" u="none" strike="noStrike" dirty="0" err="1">
                          <a:solidFill>
                            <a:srgbClr val="000000"/>
                          </a:solidFill>
                          <a:effectLst/>
                          <a:latin typeface="Arial" charset="0"/>
                        </a:rPr>
                        <a:t>smem</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High-memory nodes</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5</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48</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a:solidFill>
                            <a:srgbClr val="000000"/>
                          </a:solidFill>
                          <a:effectLst/>
                          <a:latin typeface="Arial" charset="0"/>
                        </a:rPr>
                        <a:t>0</a:t>
                      </a:r>
                      <a:endParaRPr lang="en-US" sz="180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788104">
                <a:tc>
                  <a:txBody>
                    <a:bodyPr/>
                    <a:lstStyle/>
                    <a:p>
                      <a:pPr rtl="0" fontAlgn="t">
                        <a:spcBef>
                          <a:spcPts val="0"/>
                        </a:spcBef>
                        <a:spcAft>
                          <a:spcPts val="0"/>
                        </a:spcAft>
                      </a:pPr>
                      <a:r>
                        <a:rPr lang="en-US" sz="1800" b="0" i="0" u="none" strike="noStrike" dirty="0" err="1">
                          <a:solidFill>
                            <a:srgbClr val="000000"/>
                          </a:solidFill>
                          <a:effectLst/>
                          <a:latin typeface="Arial" charset="0"/>
                        </a:rPr>
                        <a:t>sknl</a:t>
                      </a:r>
                      <a:endParaRPr lang="en-US" sz="1800" b="0" i="0" u="none" strike="noStrike" dirty="0">
                        <a:solidFill>
                          <a:srgbClr val="000000"/>
                        </a:solidFill>
                        <a:effectLst/>
                        <a:latin typeface="Arial" charset="0"/>
                      </a:endParaRPr>
                    </a:p>
                    <a:p>
                      <a:pPr marL="0" marR="0" lvl="0" indent="0" defTabSz="914400" rtl="0" eaLnBrk="1" fontAlgn="t" latinLnBrk="0" hangingPunct="1">
                        <a:lnSpc>
                          <a:spcPct val="100000"/>
                        </a:lnSpc>
                        <a:spcBef>
                          <a:spcPts val="0"/>
                        </a:spcBef>
                        <a:spcAft>
                          <a:spcPts val="0"/>
                        </a:spcAft>
                        <a:buClrTx/>
                        <a:buSzTx/>
                        <a:buFontTx/>
                        <a:buNone/>
                        <a:tabLst/>
                        <a:defRPr/>
                      </a:pPr>
                      <a:r>
                        <a:rPr lang="en-US" sz="1800" b="0" i="0" u="none" strike="noStrike" dirty="0">
                          <a:solidFill>
                            <a:srgbClr val="000000"/>
                          </a:solidFill>
                          <a:effectLst/>
                          <a:latin typeface="Arial" charset="0"/>
                        </a:rPr>
                        <a:t>(</a:t>
                      </a:r>
                      <a:r>
                        <a:rPr lang="en-US" sz="1800" b="0" i="0" u="none" strike="noStrike" dirty="0" err="1">
                          <a:solidFill>
                            <a:srgbClr val="000000"/>
                          </a:solidFill>
                          <a:effectLst/>
                          <a:latin typeface="Arial" charset="0"/>
                        </a:rPr>
                        <a:t>sknl</a:t>
                      </a:r>
                      <a:r>
                        <a:rPr lang="en-US" sz="1800" b="0" i="0" u="none" strike="noStrike" dirty="0">
                          <a:solidFill>
                            <a:srgbClr val="000000"/>
                          </a:solidFill>
                          <a:effectLst/>
                          <a:latin typeface="Arial" charset="0"/>
                        </a:rPr>
                        <a:t>-testing)</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Phi (Knights Landing) nodes</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20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68</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800" b="0" i="0" u="none" strike="noStrike" dirty="0">
                          <a:solidFill>
                            <a:srgbClr val="000000"/>
                          </a:solidFill>
                          <a:effectLst/>
                          <a:latin typeface="Arial" charset="0"/>
                        </a:rPr>
                        <a:t>0</a:t>
                      </a:r>
                      <a:endParaRPr lang="en-US" sz="1800" dirty="0">
                        <a:effectLst/>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824640" y="324569"/>
            <a:ext cx="11616743" cy="1325563"/>
          </a:xfrm>
        </p:spPr>
        <p:txBody>
          <a:bodyPr/>
          <a:lstStyle/>
          <a:p>
            <a:r>
              <a:rPr lang="en-US" dirty="0"/>
              <a:t>Available Partitions (--partition)</a:t>
            </a:r>
          </a:p>
        </p:txBody>
      </p:sp>
      <p:sp>
        <p:nvSpPr>
          <p:cNvPr id="2" name="Date Placeholder 1">
            <a:extLst>
              <a:ext uri="{FF2B5EF4-FFF2-40B4-BE49-F238E27FC236}">
                <a16:creationId xmlns:a16="http://schemas.microsoft.com/office/drawing/2014/main" id="{4FBA2D2E-BC5A-8D4D-997A-4630116314D6}"/>
              </a:ext>
            </a:extLst>
          </p:cNvPr>
          <p:cNvSpPr>
            <a:spLocks noGrp="1"/>
          </p:cNvSpPr>
          <p:nvPr>
            <p:ph type="dt" sz="half" idx="10"/>
          </p:nvPr>
        </p:nvSpPr>
        <p:spPr/>
        <p:txBody>
          <a:bodyPr/>
          <a:lstStyle/>
          <a:p>
            <a:fld id="{25E65980-49FF-474D-9DF8-E38D2DDADD61}" type="datetime1">
              <a:rPr lang="en-US" smtClean="0"/>
              <a:t>2/13/19</a:t>
            </a:fld>
            <a:endParaRPr lang="en-US"/>
          </a:p>
        </p:txBody>
      </p:sp>
      <p:sp>
        <p:nvSpPr>
          <p:cNvPr id="3" name="Footer Placeholder 2">
            <a:extLst>
              <a:ext uri="{FF2B5EF4-FFF2-40B4-BE49-F238E27FC236}">
                <a16:creationId xmlns:a16="http://schemas.microsoft.com/office/drawing/2014/main" id="{2010108C-160C-5240-A68F-AD0675FD6E40}"/>
              </a:ext>
            </a:extLst>
          </p:cNvPr>
          <p:cNvSpPr>
            <a:spLocks noGrp="1"/>
          </p:cNvSpPr>
          <p:nvPr>
            <p:ph type="ftr" sz="quarter" idx="11"/>
          </p:nvPr>
        </p:nvSpPr>
        <p:spPr/>
        <p:txBody>
          <a:bodyPr/>
          <a:lstStyle/>
          <a:p>
            <a:r>
              <a:rPr lang="en-US"/>
              <a:t>Job Submission and Load Balancer</a:t>
            </a:r>
          </a:p>
        </p:txBody>
      </p:sp>
      <p:sp>
        <p:nvSpPr>
          <p:cNvPr id="4" name="Slide Number Placeholder 3">
            <a:extLst>
              <a:ext uri="{FF2B5EF4-FFF2-40B4-BE49-F238E27FC236}">
                <a16:creationId xmlns:a16="http://schemas.microsoft.com/office/drawing/2014/main" id="{CE378EA2-5B32-9146-9D5C-175D98B4C128}"/>
              </a:ext>
            </a:extLst>
          </p:cNvPr>
          <p:cNvSpPr>
            <a:spLocks noGrp="1"/>
          </p:cNvSpPr>
          <p:nvPr>
            <p:ph type="sldNum" sz="quarter" idx="12"/>
          </p:nvPr>
        </p:nvSpPr>
        <p:spPr/>
        <p:txBody>
          <a:bodyPr/>
          <a:lstStyle/>
          <a:p>
            <a:fld id="{DD321DBF-325B-3546-BAAF-4F6E3B3181FF}" type="slidenum">
              <a:rPr lang="en-US" smtClean="0"/>
              <a:t>10</a:t>
            </a:fld>
            <a:endParaRPr lang="en-US"/>
          </a:p>
        </p:txBody>
      </p:sp>
    </p:spTree>
    <p:extLst>
      <p:ext uri="{BB962C8B-B14F-4D97-AF65-F5344CB8AC3E}">
        <p14:creationId xmlns:p14="http://schemas.microsoft.com/office/powerpoint/2010/main" val="3597224450"/>
      </p:ext>
    </p:extLst>
  </p:cSld>
  <p:clrMapOvr>
    <a:masterClrMapping/>
  </p:clrMapOvr>
  <p:transition>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2DF67C34-DE5C-1F49-B319-7C3BA401D05A}"/>
              </a:ext>
            </a:extLst>
          </p:cNvPr>
          <p:cNvSpPr>
            <a:spLocks noGrp="1"/>
          </p:cNvSpPr>
          <p:nvPr>
            <p:ph type="title"/>
          </p:nvPr>
        </p:nvSpPr>
        <p:spPr>
          <a:xfrm>
            <a:off x="796725" y="296316"/>
            <a:ext cx="10515600" cy="1325563"/>
          </a:xfrm>
        </p:spPr>
        <p:txBody>
          <a:bodyPr/>
          <a:lstStyle/>
          <a:p>
            <a:r>
              <a:rPr lang="en-US" dirty="0"/>
              <a:t>Quality of Service (--</a:t>
            </a:r>
            <a:r>
              <a:rPr lang="en-US" dirty="0" err="1"/>
              <a:t>qos</a:t>
            </a:r>
            <a:r>
              <a:rPr lang="en-US" dirty="0"/>
              <a:t>)</a:t>
            </a:r>
          </a:p>
        </p:txBody>
      </p:sp>
      <p:graphicFrame>
        <p:nvGraphicFramePr>
          <p:cNvPr id="9" name="Table 8">
            <a:extLst>
              <a:ext uri="{FF2B5EF4-FFF2-40B4-BE49-F238E27FC236}">
                <a16:creationId xmlns:a16="http://schemas.microsoft.com/office/drawing/2014/main" id="{4BC59C06-F427-1A4B-9838-6DC7CDDCA09D}"/>
              </a:ext>
            </a:extLst>
          </p:cNvPr>
          <p:cNvGraphicFramePr>
            <a:graphicFrameLocks noGrp="1"/>
          </p:cNvGraphicFramePr>
          <p:nvPr>
            <p:extLst>
              <p:ext uri="{D42A27DB-BD31-4B8C-83A1-F6EECF244321}">
                <p14:modId xmlns:p14="http://schemas.microsoft.com/office/powerpoint/2010/main" val="1591926937"/>
              </p:ext>
            </p:extLst>
          </p:nvPr>
        </p:nvGraphicFramePr>
        <p:xfrm>
          <a:off x="1346739" y="1621879"/>
          <a:ext cx="9415572" cy="3604823"/>
        </p:xfrm>
        <a:graphic>
          <a:graphicData uri="http://schemas.openxmlformats.org/drawingml/2006/table">
            <a:tbl>
              <a:tblPr/>
              <a:tblGrid>
                <a:gridCol w="1932466">
                  <a:extLst>
                    <a:ext uri="{9D8B030D-6E8A-4147-A177-3AD203B41FA5}">
                      <a16:colId xmlns:a16="http://schemas.microsoft.com/office/drawing/2014/main" val="20000"/>
                    </a:ext>
                  </a:extLst>
                </a:gridCol>
                <a:gridCol w="2028445">
                  <a:extLst>
                    <a:ext uri="{9D8B030D-6E8A-4147-A177-3AD203B41FA5}">
                      <a16:colId xmlns:a16="http://schemas.microsoft.com/office/drawing/2014/main" val="20001"/>
                    </a:ext>
                  </a:extLst>
                </a:gridCol>
                <a:gridCol w="1705327">
                  <a:extLst>
                    <a:ext uri="{9D8B030D-6E8A-4147-A177-3AD203B41FA5}">
                      <a16:colId xmlns:a16="http://schemas.microsoft.com/office/drawing/2014/main" val="20002"/>
                    </a:ext>
                  </a:extLst>
                </a:gridCol>
                <a:gridCol w="1623651">
                  <a:extLst>
                    <a:ext uri="{9D8B030D-6E8A-4147-A177-3AD203B41FA5}">
                      <a16:colId xmlns:a16="http://schemas.microsoft.com/office/drawing/2014/main" val="20003"/>
                    </a:ext>
                  </a:extLst>
                </a:gridCol>
                <a:gridCol w="2125683">
                  <a:extLst>
                    <a:ext uri="{9D8B030D-6E8A-4147-A177-3AD203B41FA5}">
                      <a16:colId xmlns:a16="http://schemas.microsoft.com/office/drawing/2014/main" val="20004"/>
                    </a:ext>
                  </a:extLst>
                </a:gridCol>
              </a:tblGrid>
              <a:tr h="774865">
                <a:tc>
                  <a:txBody>
                    <a:bodyPr/>
                    <a:lstStyle/>
                    <a:p>
                      <a:pPr algn="l" rtl="0" fontAlgn="t">
                        <a:spcBef>
                          <a:spcPts val="0"/>
                        </a:spcBef>
                        <a:spcAft>
                          <a:spcPts val="0"/>
                        </a:spcAft>
                      </a:pPr>
                      <a:r>
                        <a:rPr lang="en-US" sz="1800" b="1" i="0" u="none" strike="noStrike" dirty="0" err="1">
                          <a:solidFill>
                            <a:srgbClr val="000000"/>
                          </a:solidFill>
                          <a:effectLst/>
                          <a:latin typeface="Arial" panose="020B0604020202020204" pitchFamily="34" charset="0"/>
                          <a:cs typeface="Arial" panose="020B0604020202020204" pitchFamily="34" charset="0"/>
                        </a:rPr>
                        <a:t>QoS</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Description</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wall time</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 jobs/user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1" i="0" u="none" strike="noStrike" dirty="0">
                          <a:solidFill>
                            <a:srgbClr val="000000"/>
                          </a:solidFill>
                          <a:effectLst/>
                          <a:latin typeface="Arial" panose="020B0604020202020204" pitchFamily="34" charset="0"/>
                          <a:cs typeface="Arial" panose="020B0604020202020204" pitchFamily="34" charset="0"/>
                        </a:rPr>
                        <a:t>Max</a:t>
                      </a:r>
                      <a:r>
                        <a:rPr lang="en-US" sz="1800" b="1" i="0" u="none" strike="noStrike" baseline="0" dirty="0">
                          <a:solidFill>
                            <a:srgbClr val="000000"/>
                          </a:solidFill>
                          <a:effectLst/>
                          <a:latin typeface="Arial" panose="020B0604020202020204" pitchFamily="34" charset="0"/>
                          <a:cs typeface="Arial" panose="020B0604020202020204" pitchFamily="34" charset="0"/>
                        </a:rPr>
                        <a:t> nodes/user</a:t>
                      </a:r>
                      <a:endParaRPr lang="en-US" sz="1800" b="1"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619588">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normal</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Default </a:t>
                      </a:r>
                      <a:r>
                        <a:rPr lang="en-US" sz="1800" b="0" i="0" u="none" strike="noStrike" dirty="0" err="1">
                          <a:solidFill>
                            <a:srgbClr val="000000"/>
                          </a:solidFill>
                          <a:effectLst/>
                          <a:latin typeface="Arial" panose="020B0604020202020204" pitchFamily="34" charset="0"/>
                          <a:cs typeface="Arial" panose="020B0604020202020204" pitchFamily="34" charset="0"/>
                        </a:rPr>
                        <a:t>QoS</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Derived</a:t>
                      </a:r>
                      <a:r>
                        <a:rPr lang="en-US" sz="1800" b="0" i="0" u="none" strike="noStrike" baseline="0" dirty="0">
                          <a:solidFill>
                            <a:srgbClr val="000000"/>
                          </a:solidFill>
                          <a:effectLst/>
                          <a:latin typeface="Arial" panose="020B0604020202020204" pitchFamily="34" charset="0"/>
                          <a:cs typeface="Arial" panose="020B0604020202020204" pitchFamily="34" charset="0"/>
                        </a:rPr>
                        <a:t> from partition</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n/a</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256</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925378">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testing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For</a:t>
                      </a:r>
                      <a:r>
                        <a:rPr lang="en-US" sz="1800" b="0" i="0" u="none" strike="noStrike" baseline="0" dirty="0">
                          <a:solidFill>
                            <a:srgbClr val="000000"/>
                          </a:solidFill>
                          <a:effectLst/>
                          <a:latin typeface="Arial" panose="020B0604020202020204" pitchFamily="34" charset="0"/>
                          <a:cs typeface="Arial" panose="020B0604020202020204" pitchFamily="34" charset="0"/>
                        </a:rPr>
                        <a:t> quick turnaround when testing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30 M</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1</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24 cores*</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96654">
                <a:tc>
                  <a:txBody>
                    <a:bodyPr/>
                    <a:lstStyle/>
                    <a:p>
                      <a:pPr algn="l" rtl="0" fontAlgn="t">
                        <a:spcBef>
                          <a:spcPts val="0"/>
                        </a:spcBef>
                        <a:spcAft>
                          <a:spcPts val="0"/>
                        </a:spcAft>
                      </a:pPr>
                      <a:r>
                        <a:rPr lang="en-US" sz="1800" dirty="0">
                          <a:effectLst/>
                          <a:latin typeface="Arial" panose="020B0604020202020204" pitchFamily="34" charset="0"/>
                          <a:cs typeface="Arial" panose="020B0604020202020204" pitchFamily="34" charset="0"/>
                        </a:rPr>
                        <a:t>interactive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dirty="0">
                          <a:effectLst/>
                          <a:latin typeface="Arial" panose="020B0604020202020204" pitchFamily="34" charset="0"/>
                          <a:cs typeface="Arial" panose="020B0604020202020204" pitchFamily="34" charset="0"/>
                        </a:rPr>
                        <a:t>For interactive jobs (command or GUI)</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dirty="0">
                          <a:effectLst/>
                          <a:latin typeface="Arial" panose="020B0604020202020204" pitchFamily="34" charset="0"/>
                          <a:cs typeface="Arial" panose="020B0604020202020204" pitchFamily="34" charset="0"/>
                        </a:rPr>
                        <a:t>4 H</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dirty="0">
                          <a:effectLst/>
                          <a:latin typeface="Arial" panose="020B0604020202020204" pitchFamily="34" charset="0"/>
                          <a:cs typeface="Arial" panose="020B0604020202020204" pitchFamily="34" charset="0"/>
                        </a:rPr>
                        <a:t>1</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dirty="0">
                          <a:effectLst/>
                          <a:latin typeface="Arial" panose="020B0604020202020204" pitchFamily="34" charset="0"/>
                          <a:cs typeface="Arial" panose="020B0604020202020204" pitchFamily="34" charset="0"/>
                        </a:rPr>
                        <a:t>1 core</a:t>
                      </a: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74809">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long</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For jobs needing longer wall times</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7</a:t>
                      </a:r>
                      <a:r>
                        <a:rPr lang="en-US" sz="1800" b="0" i="0" u="none" strike="noStrike" baseline="0" dirty="0">
                          <a:solidFill>
                            <a:srgbClr val="000000"/>
                          </a:solidFill>
                          <a:effectLst/>
                          <a:latin typeface="Arial" panose="020B0604020202020204" pitchFamily="34" charset="0"/>
                          <a:cs typeface="Arial" panose="020B0604020202020204" pitchFamily="34" charset="0"/>
                        </a:rPr>
                        <a:t> D</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n/a</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t">
                        <a:spcBef>
                          <a:spcPts val="0"/>
                        </a:spcBef>
                        <a:spcAft>
                          <a:spcPts val="0"/>
                        </a:spcAft>
                      </a:pPr>
                      <a:r>
                        <a:rPr lang="en-US" sz="1800" b="0" i="0" u="none" strike="noStrike" dirty="0">
                          <a:solidFill>
                            <a:srgbClr val="000000"/>
                          </a:solidFill>
                          <a:effectLst/>
                          <a:latin typeface="Arial" panose="020B0604020202020204" pitchFamily="34" charset="0"/>
                          <a:cs typeface="Arial" panose="020B0604020202020204" pitchFamily="34" charset="0"/>
                        </a:rPr>
                        <a:t>20 </a:t>
                      </a:r>
                      <a:endParaRPr lang="en-US" sz="1800" dirty="0">
                        <a:effectLst/>
                        <a:latin typeface="Arial" panose="020B0604020202020204" pitchFamily="34" charset="0"/>
                        <a:cs typeface="Arial" panose="020B0604020202020204" pitchFamily="34" charset="0"/>
                      </a:endParaRPr>
                    </a:p>
                  </a:txBody>
                  <a:tcPr marL="43110" marR="43110" marT="43110" marB="4311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2" name="Date Placeholder 1">
            <a:extLst>
              <a:ext uri="{FF2B5EF4-FFF2-40B4-BE49-F238E27FC236}">
                <a16:creationId xmlns:a16="http://schemas.microsoft.com/office/drawing/2014/main" id="{4F9A3F93-39EC-B249-86D3-657FD44B1D46}"/>
              </a:ext>
            </a:extLst>
          </p:cNvPr>
          <p:cNvSpPr>
            <a:spLocks noGrp="1"/>
          </p:cNvSpPr>
          <p:nvPr>
            <p:ph type="dt" sz="half" idx="10"/>
          </p:nvPr>
        </p:nvSpPr>
        <p:spPr/>
        <p:txBody>
          <a:bodyPr/>
          <a:lstStyle/>
          <a:p>
            <a:fld id="{C88D18B9-AC9F-A44E-A5F3-5B376F9C4741}" type="datetime1">
              <a:rPr lang="en-US" smtClean="0"/>
              <a:t>2/13/19</a:t>
            </a:fld>
            <a:endParaRPr lang="en-US"/>
          </a:p>
        </p:txBody>
      </p:sp>
      <p:sp>
        <p:nvSpPr>
          <p:cNvPr id="3" name="Footer Placeholder 2">
            <a:extLst>
              <a:ext uri="{FF2B5EF4-FFF2-40B4-BE49-F238E27FC236}">
                <a16:creationId xmlns:a16="http://schemas.microsoft.com/office/drawing/2014/main" id="{0414980A-AF1F-F046-8BFE-D1098829B04A}"/>
              </a:ext>
            </a:extLst>
          </p:cNvPr>
          <p:cNvSpPr>
            <a:spLocks noGrp="1"/>
          </p:cNvSpPr>
          <p:nvPr>
            <p:ph type="ftr" sz="quarter" idx="11"/>
          </p:nvPr>
        </p:nvSpPr>
        <p:spPr/>
        <p:txBody>
          <a:bodyPr/>
          <a:lstStyle/>
          <a:p>
            <a:r>
              <a:rPr lang="en-US"/>
              <a:t>Job Submission and Load Balancer</a:t>
            </a:r>
          </a:p>
        </p:txBody>
      </p:sp>
      <p:sp>
        <p:nvSpPr>
          <p:cNvPr id="4" name="Slide Number Placeholder 3">
            <a:extLst>
              <a:ext uri="{FF2B5EF4-FFF2-40B4-BE49-F238E27FC236}">
                <a16:creationId xmlns:a16="http://schemas.microsoft.com/office/drawing/2014/main" id="{B0E552AF-073F-E54F-9B77-AA1D68B7E63F}"/>
              </a:ext>
            </a:extLst>
          </p:cNvPr>
          <p:cNvSpPr>
            <a:spLocks noGrp="1"/>
          </p:cNvSpPr>
          <p:nvPr>
            <p:ph type="sldNum" sz="quarter" idx="12"/>
          </p:nvPr>
        </p:nvSpPr>
        <p:spPr/>
        <p:txBody>
          <a:bodyPr/>
          <a:lstStyle/>
          <a:p>
            <a:fld id="{DD321DBF-325B-3546-BAAF-4F6E3B3181FF}" type="slidenum">
              <a:rPr lang="en-US" smtClean="0"/>
              <a:t>11</a:t>
            </a:fld>
            <a:endParaRPr lang="en-US"/>
          </a:p>
        </p:txBody>
      </p:sp>
      <p:sp>
        <p:nvSpPr>
          <p:cNvPr id="5" name="TextBox 4">
            <a:extLst>
              <a:ext uri="{FF2B5EF4-FFF2-40B4-BE49-F238E27FC236}">
                <a16:creationId xmlns:a16="http://schemas.microsoft.com/office/drawing/2014/main" id="{9431AF51-A630-1C4F-BF32-26CB04FA07B5}"/>
              </a:ext>
            </a:extLst>
          </p:cNvPr>
          <p:cNvSpPr txBox="1"/>
          <p:nvPr/>
        </p:nvSpPr>
        <p:spPr>
          <a:xfrm>
            <a:off x="1346739" y="5391764"/>
            <a:ext cx="8020144" cy="369332"/>
          </a:xfrm>
          <a:prstGeom prst="rect">
            <a:avLst/>
          </a:prstGeom>
          <a:noFill/>
        </p:spPr>
        <p:txBody>
          <a:bodyPr wrap="none" rtlCol="0">
            <a:spAutoFit/>
          </a:bodyPr>
          <a:lstStyle/>
          <a:p>
            <a:r>
              <a:rPr lang="en-US" dirty="0"/>
              <a:t>* testing QoS allows for 24 cores total allocated across any number or nodes.</a:t>
            </a:r>
          </a:p>
        </p:txBody>
      </p:sp>
    </p:spTree>
    <p:extLst>
      <p:ext uri="{BB962C8B-B14F-4D97-AF65-F5344CB8AC3E}">
        <p14:creationId xmlns:p14="http://schemas.microsoft.com/office/powerpoint/2010/main" val="1609734728"/>
      </p:ext>
    </p:extLst>
  </p:cSld>
  <p:clrMapOvr>
    <a:masterClrMapping/>
  </p:clrMapOvr>
  <p:transition>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61100" y="2744538"/>
            <a:ext cx="10515600" cy="1325563"/>
          </a:xfrm>
        </p:spPr>
        <p:txBody>
          <a:bodyPr>
            <a:normAutofit fontScale="90000"/>
          </a:bodyPr>
          <a:lstStyle/>
          <a:p>
            <a:pPr algn="ctr"/>
            <a:r>
              <a:rPr lang="en-US" dirty="0"/>
              <a:t>Practice Job Submission Examples</a:t>
            </a:r>
          </a:p>
        </p:txBody>
      </p:sp>
      <p:sp>
        <p:nvSpPr>
          <p:cNvPr id="3" name="Date Placeholder 2">
            <a:extLst>
              <a:ext uri="{FF2B5EF4-FFF2-40B4-BE49-F238E27FC236}">
                <a16:creationId xmlns:a16="http://schemas.microsoft.com/office/drawing/2014/main" id="{33F9A5D6-4D7F-2444-9A80-525326465F88}"/>
              </a:ext>
            </a:extLst>
          </p:cNvPr>
          <p:cNvSpPr>
            <a:spLocks noGrp="1"/>
          </p:cNvSpPr>
          <p:nvPr>
            <p:ph type="dt" sz="half" idx="10"/>
          </p:nvPr>
        </p:nvSpPr>
        <p:spPr/>
        <p:txBody>
          <a:bodyPr/>
          <a:lstStyle/>
          <a:p>
            <a:fld id="{88D93956-398C-7546-90D4-658196C38CC9}" type="datetime1">
              <a:rPr lang="en-US" smtClean="0"/>
              <a:t>2/13/19</a:t>
            </a:fld>
            <a:endParaRPr lang="en-US"/>
          </a:p>
        </p:txBody>
      </p:sp>
      <p:sp>
        <p:nvSpPr>
          <p:cNvPr id="4" name="Footer Placeholder 3">
            <a:extLst>
              <a:ext uri="{FF2B5EF4-FFF2-40B4-BE49-F238E27FC236}">
                <a16:creationId xmlns:a16="http://schemas.microsoft.com/office/drawing/2014/main" id="{0E7D62E0-6BF7-9747-8D51-73CCD1D828C8}"/>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07E7B71B-826B-1049-B3E6-696AB07A1C3A}"/>
              </a:ext>
            </a:extLst>
          </p:cNvPr>
          <p:cNvSpPr>
            <a:spLocks noGrp="1"/>
          </p:cNvSpPr>
          <p:nvPr>
            <p:ph type="sldNum" sz="quarter" idx="12"/>
          </p:nvPr>
        </p:nvSpPr>
        <p:spPr/>
        <p:txBody>
          <a:bodyPr/>
          <a:lstStyle/>
          <a:p>
            <a:fld id="{DD321DBF-325B-3546-BAAF-4F6E3B3181FF}" type="slidenum">
              <a:rPr lang="en-US" smtClean="0"/>
              <a:t>12</a:t>
            </a:fld>
            <a:endParaRPr lang="en-US"/>
          </a:p>
        </p:txBody>
      </p:sp>
    </p:spTree>
    <p:extLst>
      <p:ext uri="{BB962C8B-B14F-4D97-AF65-F5344CB8AC3E}">
        <p14:creationId xmlns:p14="http://schemas.microsoft.com/office/powerpoint/2010/main" val="3021807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05750"/>
            <a:ext cx="10515600" cy="1325563"/>
          </a:xfrm>
        </p:spPr>
        <p:txBody>
          <a:bodyPr/>
          <a:lstStyle/>
          <a:p>
            <a:r>
              <a:rPr lang="en-US" dirty="0"/>
              <a:t>Submit Your First Job!</a:t>
            </a:r>
          </a:p>
        </p:txBody>
      </p:sp>
      <p:sp>
        <p:nvSpPr>
          <p:cNvPr id="10" name="Content Placeholder 9">
            <a:extLst>
              <a:ext uri="{FF2B5EF4-FFF2-40B4-BE49-F238E27FC236}">
                <a16:creationId xmlns:a16="http://schemas.microsoft.com/office/drawing/2014/main" id="{9841BC31-ADCB-EE4C-8623-B1E2E7AF6F83}"/>
              </a:ext>
            </a:extLst>
          </p:cNvPr>
          <p:cNvSpPr>
            <a:spLocks noGrp="1"/>
          </p:cNvSpPr>
          <p:nvPr>
            <p:ph idx="1"/>
          </p:nvPr>
        </p:nvSpPr>
        <p:spPr/>
        <p:txBody>
          <a:bodyPr>
            <a:normAutofit/>
          </a:bodyPr>
          <a:lstStyle/>
          <a:p>
            <a:pPr marL="241100" indent="-228411">
              <a:spcBef>
                <a:spcPts val="99"/>
              </a:spcBef>
              <a:tabLst>
                <a:tab pos="241100" algn="l"/>
              </a:tabLst>
            </a:pPr>
            <a:r>
              <a:rPr lang="en-US" sz="2398" spc="26" dirty="0">
                <a:solidFill>
                  <a:srgbClr val="2F2B20"/>
                </a:solidFill>
                <a:cs typeface="Arial"/>
              </a:rPr>
              <a:t>Submit </a:t>
            </a:r>
            <a:r>
              <a:rPr lang="en-US" sz="2398" spc="-50" dirty="0">
                <a:solidFill>
                  <a:srgbClr val="2F2B20"/>
                </a:solidFill>
                <a:cs typeface="Arial"/>
              </a:rPr>
              <a:t>a </a:t>
            </a:r>
            <a:r>
              <a:rPr lang="en-US" sz="2398" spc="-50" dirty="0" err="1">
                <a:solidFill>
                  <a:srgbClr val="2F2B20"/>
                </a:solidFill>
                <a:cs typeface="Arial"/>
              </a:rPr>
              <a:t>S</a:t>
            </a:r>
            <a:r>
              <a:rPr lang="en-US" sz="2398" dirty="0" err="1">
                <a:solidFill>
                  <a:srgbClr val="2F2B20"/>
                </a:solidFill>
                <a:cs typeface="Arial"/>
              </a:rPr>
              <a:t>lurm</a:t>
            </a:r>
            <a:r>
              <a:rPr lang="en-US" sz="2398" dirty="0">
                <a:solidFill>
                  <a:srgbClr val="2F2B20"/>
                </a:solidFill>
                <a:cs typeface="Arial"/>
              </a:rPr>
              <a:t> </a:t>
            </a:r>
            <a:r>
              <a:rPr lang="en-US" sz="2398" spc="36" dirty="0">
                <a:solidFill>
                  <a:srgbClr val="2F2B20"/>
                </a:solidFill>
                <a:cs typeface="Arial"/>
              </a:rPr>
              <a:t>job with </a:t>
            </a:r>
            <a:r>
              <a:rPr lang="en-US" sz="2398" spc="6" dirty="0">
                <a:solidFill>
                  <a:srgbClr val="2F2B20"/>
                </a:solidFill>
                <a:cs typeface="Arial"/>
              </a:rPr>
              <a:t>the </a:t>
            </a:r>
            <a:r>
              <a:rPr lang="en-US" sz="2398" spc="26" dirty="0">
                <a:solidFill>
                  <a:srgbClr val="2F2B20"/>
                </a:solidFill>
                <a:cs typeface="Arial"/>
              </a:rPr>
              <a:t>following</a:t>
            </a:r>
            <a:r>
              <a:rPr lang="en-US" sz="2398" spc="-125" dirty="0">
                <a:solidFill>
                  <a:srgbClr val="2F2B20"/>
                </a:solidFill>
                <a:cs typeface="Arial"/>
              </a:rPr>
              <a:t> </a:t>
            </a:r>
            <a:r>
              <a:rPr lang="en-US" sz="2398" spc="16" dirty="0">
                <a:solidFill>
                  <a:srgbClr val="2F2B20"/>
                </a:solidFill>
                <a:cs typeface="Arial"/>
              </a:rPr>
              <a:t>instructions:	</a:t>
            </a:r>
            <a:endParaRPr lang="en-US" sz="2998" dirty="0">
              <a:latin typeface="Times New Roman"/>
              <a:cs typeface="Times New Roman"/>
            </a:endParaRPr>
          </a:p>
          <a:p>
            <a:pPr marL="926712" lvl="1" indent="-456821">
              <a:lnSpc>
                <a:spcPct val="120000"/>
              </a:lnSpc>
              <a:buAutoNum type="arabicPeriod"/>
              <a:tabLst>
                <a:tab pos="468876" algn="l"/>
                <a:tab pos="469512" algn="l"/>
              </a:tabLst>
            </a:pPr>
            <a:r>
              <a:rPr lang="en-US" sz="1998" spc="-50" dirty="0">
                <a:solidFill>
                  <a:srgbClr val="2F2B20"/>
                </a:solidFill>
                <a:cs typeface="Arial"/>
              </a:rPr>
              <a:t>The </a:t>
            </a:r>
            <a:r>
              <a:rPr lang="en-US" sz="1998" spc="36" dirty="0">
                <a:solidFill>
                  <a:srgbClr val="2F2B20"/>
                </a:solidFill>
                <a:cs typeface="Arial"/>
              </a:rPr>
              <a:t>job </a:t>
            </a:r>
            <a:r>
              <a:rPr lang="en-US" sz="1998" spc="16" dirty="0">
                <a:solidFill>
                  <a:srgbClr val="2F2B20"/>
                </a:solidFill>
                <a:cs typeface="Arial"/>
              </a:rPr>
              <a:t>should </a:t>
            </a:r>
            <a:r>
              <a:rPr lang="en-US" sz="1998" spc="-6" dirty="0">
                <a:solidFill>
                  <a:srgbClr val="2F2B20"/>
                </a:solidFill>
                <a:cs typeface="Arial"/>
              </a:rPr>
              <a:t>run </a:t>
            </a:r>
            <a:r>
              <a:rPr lang="en-US" sz="1998" spc="6" dirty="0">
                <a:solidFill>
                  <a:srgbClr val="2F2B20"/>
                </a:solidFill>
                <a:cs typeface="Arial"/>
              </a:rPr>
              <a:t>the Linux </a:t>
            </a:r>
            <a:r>
              <a:rPr lang="en-US" sz="1998" spc="50" dirty="0">
                <a:solidFill>
                  <a:srgbClr val="2F2B20"/>
                </a:solidFill>
                <a:cs typeface="Arial"/>
              </a:rPr>
              <a:t>“hostname”</a:t>
            </a:r>
            <a:r>
              <a:rPr lang="en-US" sz="1998" spc="-113" dirty="0">
                <a:solidFill>
                  <a:srgbClr val="2F2B20"/>
                </a:solidFill>
                <a:cs typeface="Arial"/>
              </a:rPr>
              <a:t> </a:t>
            </a:r>
            <a:r>
              <a:rPr lang="en-US" sz="1998" spc="30" dirty="0">
                <a:solidFill>
                  <a:srgbClr val="2F2B20"/>
                </a:solidFill>
                <a:cs typeface="Arial"/>
              </a:rPr>
              <a:t>command</a:t>
            </a:r>
            <a:endParaRPr lang="en-US" sz="1998" dirty="0">
              <a:cs typeface="Arial"/>
            </a:endParaRPr>
          </a:p>
          <a:p>
            <a:pPr marL="926712" marR="5075" lvl="1" indent="-456821">
              <a:lnSpc>
                <a:spcPct val="120000"/>
              </a:lnSpc>
              <a:spcBef>
                <a:spcPts val="610"/>
              </a:spcBef>
              <a:buAutoNum type="arabicPeriod"/>
              <a:tabLst>
                <a:tab pos="468876" algn="l"/>
                <a:tab pos="469512" algn="l"/>
              </a:tabLst>
            </a:pPr>
            <a:r>
              <a:rPr lang="en-US" sz="1998" spc="-50" dirty="0">
                <a:solidFill>
                  <a:srgbClr val="2F2B20"/>
                </a:solidFill>
                <a:cs typeface="Arial"/>
              </a:rPr>
              <a:t>The </a:t>
            </a:r>
            <a:r>
              <a:rPr lang="en-US" sz="1998" spc="36" dirty="0">
                <a:solidFill>
                  <a:srgbClr val="2F2B20"/>
                </a:solidFill>
                <a:cs typeface="Arial"/>
              </a:rPr>
              <a:t>job </a:t>
            </a:r>
            <a:r>
              <a:rPr lang="en-US" sz="1998" spc="16" dirty="0">
                <a:solidFill>
                  <a:srgbClr val="2F2B20"/>
                </a:solidFill>
                <a:cs typeface="Arial"/>
              </a:rPr>
              <a:t>will be </a:t>
            </a:r>
            <a:r>
              <a:rPr lang="en-US" sz="1998" spc="30" dirty="0">
                <a:solidFill>
                  <a:srgbClr val="2F2B20"/>
                </a:solidFill>
                <a:cs typeface="Arial"/>
              </a:rPr>
              <a:t>submitted </a:t>
            </a:r>
            <a:r>
              <a:rPr lang="en-US" sz="1998" spc="16" dirty="0">
                <a:solidFill>
                  <a:srgbClr val="2F2B20"/>
                </a:solidFill>
                <a:cs typeface="Arial"/>
              </a:rPr>
              <a:t>from </a:t>
            </a:r>
            <a:r>
              <a:rPr lang="en-US" sz="1998" spc="-50" dirty="0">
                <a:solidFill>
                  <a:srgbClr val="2F2B20"/>
                </a:solidFill>
                <a:cs typeface="Arial"/>
              </a:rPr>
              <a:t>a </a:t>
            </a:r>
            <a:r>
              <a:rPr lang="en-US" sz="1998" dirty="0">
                <a:solidFill>
                  <a:srgbClr val="2F2B20"/>
                </a:solidFill>
                <a:cs typeface="Arial"/>
              </a:rPr>
              <a:t>bash </a:t>
            </a:r>
            <a:r>
              <a:rPr lang="en-US" sz="1998" spc="36" dirty="0">
                <a:solidFill>
                  <a:srgbClr val="2F2B20"/>
                </a:solidFill>
                <a:cs typeface="Arial"/>
              </a:rPr>
              <a:t>script</a:t>
            </a:r>
            <a:r>
              <a:rPr lang="en-US" sz="1998" spc="-105" dirty="0">
                <a:solidFill>
                  <a:srgbClr val="2F2B20"/>
                </a:solidFill>
                <a:cs typeface="Arial"/>
              </a:rPr>
              <a:t> </a:t>
            </a:r>
            <a:r>
              <a:rPr lang="en-US" sz="1998" dirty="0">
                <a:solidFill>
                  <a:srgbClr val="2F2B20"/>
                </a:solidFill>
                <a:cs typeface="Arial"/>
              </a:rPr>
              <a:t>named  </a:t>
            </a:r>
            <a:r>
              <a:rPr lang="en-US" sz="1998" dirty="0" err="1">
                <a:solidFill>
                  <a:srgbClr val="2F2B20"/>
                </a:solidFill>
                <a:cs typeface="Arial"/>
              </a:rPr>
              <a:t>submit_hostname.sh</a:t>
            </a:r>
            <a:endParaRPr lang="en-US" sz="1998" dirty="0">
              <a:cs typeface="Arial"/>
            </a:endParaRPr>
          </a:p>
          <a:p>
            <a:pPr marL="926712" lvl="1" indent="-456821">
              <a:lnSpc>
                <a:spcPct val="120000"/>
              </a:lnSpc>
              <a:spcBef>
                <a:spcPts val="246"/>
              </a:spcBef>
              <a:buAutoNum type="arabicPeriod"/>
              <a:tabLst>
                <a:tab pos="468876" algn="l"/>
                <a:tab pos="469512" algn="l"/>
              </a:tabLst>
            </a:pPr>
            <a:r>
              <a:rPr lang="en-US" sz="1998" spc="-50" dirty="0">
                <a:solidFill>
                  <a:srgbClr val="2F2B20"/>
                </a:solidFill>
                <a:cs typeface="Arial"/>
              </a:rPr>
              <a:t>The </a:t>
            </a:r>
            <a:r>
              <a:rPr lang="en-US" sz="1998" spc="36" dirty="0">
                <a:solidFill>
                  <a:srgbClr val="2F2B20"/>
                </a:solidFill>
                <a:cs typeface="Arial"/>
              </a:rPr>
              <a:t>job </a:t>
            </a:r>
            <a:r>
              <a:rPr lang="en-US" sz="1998" spc="16" dirty="0">
                <a:solidFill>
                  <a:srgbClr val="2F2B20"/>
                </a:solidFill>
                <a:cs typeface="Arial"/>
              </a:rPr>
              <a:t>will </a:t>
            </a:r>
            <a:r>
              <a:rPr lang="en-US" sz="1998" spc="-6" dirty="0">
                <a:solidFill>
                  <a:srgbClr val="2F2B20"/>
                </a:solidFill>
                <a:cs typeface="Arial"/>
              </a:rPr>
              <a:t>run </a:t>
            </a:r>
            <a:r>
              <a:rPr lang="en-US" sz="1998" spc="10" dirty="0">
                <a:solidFill>
                  <a:srgbClr val="2F2B20"/>
                </a:solidFill>
                <a:cs typeface="Arial"/>
              </a:rPr>
              <a:t>on </a:t>
            </a:r>
            <a:r>
              <a:rPr lang="en-US" sz="1998" spc="-6" dirty="0">
                <a:solidFill>
                  <a:srgbClr val="2F2B20"/>
                </a:solidFill>
                <a:cs typeface="Arial"/>
              </a:rPr>
              <a:t>1 core of 1</a:t>
            </a:r>
            <a:r>
              <a:rPr lang="en-US" sz="1998" spc="-55" dirty="0">
                <a:solidFill>
                  <a:srgbClr val="2F2B20"/>
                </a:solidFill>
                <a:cs typeface="Arial"/>
              </a:rPr>
              <a:t> </a:t>
            </a:r>
            <a:r>
              <a:rPr lang="en-US" sz="1998" spc="10" dirty="0">
                <a:solidFill>
                  <a:srgbClr val="2F2B20"/>
                </a:solidFill>
                <a:cs typeface="Arial"/>
              </a:rPr>
              <a:t>node</a:t>
            </a:r>
            <a:endParaRPr lang="en-US" sz="1998" dirty="0">
              <a:cs typeface="Arial"/>
            </a:endParaRPr>
          </a:p>
          <a:p>
            <a:pPr marL="926712" lvl="1" indent="-456821">
              <a:lnSpc>
                <a:spcPct val="120000"/>
              </a:lnSpc>
              <a:spcBef>
                <a:spcPts val="285"/>
              </a:spcBef>
              <a:buAutoNum type="arabicPeriod"/>
              <a:tabLst>
                <a:tab pos="468876" algn="l"/>
                <a:tab pos="469512" algn="l"/>
              </a:tabLst>
            </a:pPr>
            <a:r>
              <a:rPr lang="en-US" sz="1998" spc="-113" dirty="0">
                <a:solidFill>
                  <a:srgbClr val="2F2B20"/>
                </a:solidFill>
                <a:cs typeface="Arial"/>
              </a:rPr>
              <a:t>We </a:t>
            </a:r>
            <a:r>
              <a:rPr lang="en-US" sz="1998" spc="16" dirty="0">
                <a:solidFill>
                  <a:srgbClr val="2F2B20"/>
                </a:solidFill>
                <a:cs typeface="Arial"/>
              </a:rPr>
              <a:t>will </a:t>
            </a:r>
            <a:r>
              <a:rPr lang="en-US" sz="1998" dirty="0">
                <a:solidFill>
                  <a:srgbClr val="2F2B20"/>
                </a:solidFill>
                <a:cs typeface="Arial"/>
              </a:rPr>
              <a:t>request a </a:t>
            </a:r>
            <a:r>
              <a:rPr lang="en-US" sz="1998" spc="-6" dirty="0">
                <a:solidFill>
                  <a:srgbClr val="2F2B20"/>
                </a:solidFill>
                <a:cs typeface="Arial"/>
              </a:rPr>
              <a:t>1 </a:t>
            </a:r>
            <a:r>
              <a:rPr lang="en-US" sz="1998" spc="6" dirty="0">
                <a:solidFill>
                  <a:srgbClr val="2F2B20"/>
                </a:solidFill>
                <a:cs typeface="Arial"/>
              </a:rPr>
              <a:t>minute </a:t>
            </a:r>
            <a:r>
              <a:rPr lang="en-US" sz="1998" dirty="0">
                <a:solidFill>
                  <a:srgbClr val="2F2B20"/>
                </a:solidFill>
                <a:cs typeface="Arial"/>
              </a:rPr>
              <a:t>wall</a:t>
            </a:r>
            <a:r>
              <a:rPr lang="en-US" sz="1998" spc="40" dirty="0">
                <a:solidFill>
                  <a:srgbClr val="2F2B20"/>
                </a:solidFill>
                <a:cs typeface="Arial"/>
              </a:rPr>
              <a:t> </a:t>
            </a:r>
            <a:r>
              <a:rPr lang="en-US" sz="1998" spc="16" dirty="0">
                <a:solidFill>
                  <a:srgbClr val="2F2B20"/>
                </a:solidFill>
                <a:cs typeface="Arial"/>
              </a:rPr>
              <a:t>time</a:t>
            </a:r>
            <a:endParaRPr lang="en-US" sz="1998" dirty="0">
              <a:cs typeface="Arial"/>
            </a:endParaRPr>
          </a:p>
          <a:p>
            <a:pPr marL="926712" lvl="1" indent="-456821">
              <a:lnSpc>
                <a:spcPct val="120000"/>
              </a:lnSpc>
              <a:spcBef>
                <a:spcPts val="289"/>
              </a:spcBef>
              <a:buAutoNum type="arabicPeriod"/>
              <a:tabLst>
                <a:tab pos="468876" algn="l"/>
                <a:tab pos="469512" algn="l"/>
              </a:tabLst>
            </a:pPr>
            <a:r>
              <a:rPr lang="en-US" sz="1998" spc="-30" dirty="0">
                <a:solidFill>
                  <a:srgbClr val="2F2B20"/>
                </a:solidFill>
                <a:cs typeface="Arial"/>
              </a:rPr>
              <a:t>Run </a:t>
            </a:r>
            <a:r>
              <a:rPr lang="en-US" sz="1998" spc="16" dirty="0">
                <a:solidFill>
                  <a:srgbClr val="2F2B20"/>
                </a:solidFill>
                <a:cs typeface="Arial"/>
              </a:rPr>
              <a:t>from </a:t>
            </a:r>
            <a:r>
              <a:rPr lang="en-US" sz="1998" spc="6" dirty="0">
                <a:solidFill>
                  <a:srgbClr val="2F2B20"/>
                </a:solidFill>
                <a:cs typeface="Arial"/>
              </a:rPr>
              <a:t>the testing</a:t>
            </a:r>
            <a:r>
              <a:rPr lang="en-US" sz="1998" dirty="0">
                <a:solidFill>
                  <a:srgbClr val="2F2B20"/>
                </a:solidFill>
                <a:cs typeface="Arial"/>
              </a:rPr>
              <a:t> </a:t>
            </a:r>
            <a:r>
              <a:rPr lang="en-US" sz="1998" spc="-46" dirty="0">
                <a:solidFill>
                  <a:srgbClr val="2F2B20"/>
                </a:solidFill>
                <a:cs typeface="Arial"/>
              </a:rPr>
              <a:t>QOS</a:t>
            </a:r>
            <a:endParaRPr lang="en-US" sz="1998" dirty="0">
              <a:cs typeface="Arial"/>
            </a:endParaRPr>
          </a:p>
          <a:p>
            <a:pPr marL="926712" lvl="1" indent="-456821">
              <a:lnSpc>
                <a:spcPct val="120000"/>
              </a:lnSpc>
              <a:spcBef>
                <a:spcPts val="285"/>
              </a:spcBef>
              <a:buAutoNum type="arabicPeriod"/>
              <a:tabLst>
                <a:tab pos="468876" algn="l"/>
                <a:tab pos="469512" algn="l"/>
              </a:tabLst>
            </a:pPr>
            <a:r>
              <a:rPr lang="en-US" sz="1998" spc="-30" dirty="0">
                <a:solidFill>
                  <a:srgbClr val="2F2B20"/>
                </a:solidFill>
                <a:cs typeface="Arial"/>
              </a:rPr>
              <a:t>Run </a:t>
            </a:r>
            <a:r>
              <a:rPr lang="en-US" sz="1998" spc="10" dirty="0">
                <a:solidFill>
                  <a:srgbClr val="2F2B20"/>
                </a:solidFill>
                <a:cs typeface="Arial"/>
              </a:rPr>
              <a:t>on </a:t>
            </a:r>
            <a:r>
              <a:rPr lang="en-US" sz="1998" spc="6" dirty="0">
                <a:solidFill>
                  <a:srgbClr val="2F2B20"/>
                </a:solidFill>
                <a:cs typeface="Arial"/>
              </a:rPr>
              <a:t>the </a:t>
            </a:r>
            <a:r>
              <a:rPr lang="en-US" sz="1998" spc="-69" dirty="0" err="1">
                <a:solidFill>
                  <a:srgbClr val="2F2B20"/>
                </a:solidFill>
                <a:cs typeface="Arial"/>
              </a:rPr>
              <a:t>shas</a:t>
            </a:r>
            <a:r>
              <a:rPr lang="en-US" sz="1998" spc="-99" dirty="0">
                <a:solidFill>
                  <a:srgbClr val="2F2B20"/>
                </a:solidFill>
                <a:cs typeface="Arial"/>
              </a:rPr>
              <a:t> </a:t>
            </a:r>
            <a:r>
              <a:rPr lang="en-US" sz="1998" spc="26" dirty="0">
                <a:solidFill>
                  <a:srgbClr val="2F2B20"/>
                </a:solidFill>
                <a:cs typeface="Arial"/>
              </a:rPr>
              <a:t>partition</a:t>
            </a:r>
            <a:endParaRPr lang="en-US" sz="1998" dirty="0">
              <a:cs typeface="Arial"/>
            </a:endParaRPr>
          </a:p>
          <a:p>
            <a:pPr marL="926712" lvl="1" indent="-456821">
              <a:lnSpc>
                <a:spcPct val="120000"/>
              </a:lnSpc>
              <a:spcBef>
                <a:spcPts val="285"/>
              </a:spcBef>
              <a:buAutoNum type="arabicPeriod"/>
              <a:tabLst>
                <a:tab pos="468876" algn="l"/>
                <a:tab pos="469512" algn="l"/>
              </a:tabLst>
            </a:pPr>
            <a:r>
              <a:rPr lang="en-US" sz="1998" spc="-20" dirty="0">
                <a:solidFill>
                  <a:srgbClr val="2F2B20"/>
                </a:solidFill>
                <a:cs typeface="Arial"/>
              </a:rPr>
              <a:t>Use </a:t>
            </a:r>
            <a:r>
              <a:rPr lang="en-US" sz="1998" spc="6" dirty="0">
                <a:solidFill>
                  <a:srgbClr val="2F2B20"/>
                </a:solidFill>
                <a:cs typeface="Arial"/>
              </a:rPr>
              <a:t>the </a:t>
            </a:r>
            <a:r>
              <a:rPr lang="en-US" sz="1998" spc="10" dirty="0">
                <a:solidFill>
                  <a:srgbClr val="2F2B20"/>
                </a:solidFill>
                <a:cs typeface="Arial"/>
              </a:rPr>
              <a:t>‘tutorial2’</a:t>
            </a:r>
            <a:r>
              <a:rPr lang="en-US" sz="1998" spc="-20" dirty="0">
                <a:solidFill>
                  <a:srgbClr val="2F2B20"/>
                </a:solidFill>
                <a:cs typeface="Arial"/>
              </a:rPr>
              <a:t> </a:t>
            </a:r>
            <a:r>
              <a:rPr lang="en-US" sz="1998" spc="-10" dirty="0">
                <a:solidFill>
                  <a:srgbClr val="2F2B20"/>
                </a:solidFill>
                <a:cs typeface="Arial"/>
              </a:rPr>
              <a:t>reservation</a:t>
            </a:r>
            <a:endParaRPr lang="en-US" sz="1998" dirty="0">
              <a:cs typeface="Arial"/>
            </a:endParaRPr>
          </a:p>
          <a:p>
            <a:pPr marL="927091" lvl="2" indent="0">
              <a:spcBef>
                <a:spcPts val="285"/>
              </a:spcBef>
              <a:buNone/>
              <a:tabLst>
                <a:tab pos="468876" algn="l"/>
                <a:tab pos="469512" algn="l"/>
              </a:tabLst>
            </a:pPr>
            <a:r>
              <a:rPr lang="en-US" i="1" spc="-26" dirty="0">
                <a:solidFill>
                  <a:srgbClr val="2F2B20"/>
                </a:solidFill>
                <a:cs typeface="Arial"/>
              </a:rPr>
              <a:t>(Note: This </a:t>
            </a:r>
            <a:r>
              <a:rPr lang="en-US" i="1" spc="-6" dirty="0">
                <a:solidFill>
                  <a:srgbClr val="2F2B20"/>
                </a:solidFill>
                <a:cs typeface="Arial"/>
              </a:rPr>
              <a:t>is </a:t>
            </a:r>
            <a:r>
              <a:rPr lang="en-US" i="1" dirty="0">
                <a:solidFill>
                  <a:srgbClr val="2F2B20"/>
                </a:solidFill>
                <a:cs typeface="Arial"/>
              </a:rPr>
              <a:t>only </a:t>
            </a:r>
            <a:r>
              <a:rPr lang="en-US" i="1" spc="16" dirty="0">
                <a:solidFill>
                  <a:srgbClr val="2F2B20"/>
                </a:solidFill>
                <a:cs typeface="Arial"/>
              </a:rPr>
              <a:t>for </a:t>
            </a:r>
            <a:r>
              <a:rPr lang="en-US" i="1" spc="10" dirty="0">
                <a:solidFill>
                  <a:srgbClr val="2F2B20"/>
                </a:solidFill>
                <a:cs typeface="Arial"/>
              </a:rPr>
              <a:t>this</a:t>
            </a:r>
            <a:r>
              <a:rPr lang="en-US" i="1" dirty="0">
                <a:solidFill>
                  <a:srgbClr val="2F2B20"/>
                </a:solidFill>
                <a:cs typeface="Arial"/>
              </a:rPr>
              <a:t> </a:t>
            </a:r>
            <a:r>
              <a:rPr lang="en-US" i="1" spc="26" dirty="0">
                <a:solidFill>
                  <a:srgbClr val="2F2B20"/>
                </a:solidFill>
                <a:cs typeface="Arial"/>
              </a:rPr>
              <a:t>workshop!)</a:t>
            </a:r>
            <a:endParaRPr lang="en-US" i="1" dirty="0">
              <a:cs typeface="Arial"/>
            </a:endParaRPr>
          </a:p>
          <a:p>
            <a:endParaRPr lang="en-US" dirty="0"/>
          </a:p>
        </p:txBody>
      </p:sp>
      <p:sp>
        <p:nvSpPr>
          <p:cNvPr id="3" name="Date Placeholder 2">
            <a:extLst>
              <a:ext uri="{FF2B5EF4-FFF2-40B4-BE49-F238E27FC236}">
                <a16:creationId xmlns:a16="http://schemas.microsoft.com/office/drawing/2014/main" id="{083D43FC-A09E-CF41-827D-68ACCE4B76D4}"/>
              </a:ext>
            </a:extLst>
          </p:cNvPr>
          <p:cNvSpPr>
            <a:spLocks noGrp="1"/>
          </p:cNvSpPr>
          <p:nvPr>
            <p:ph type="dt" sz="half" idx="10"/>
          </p:nvPr>
        </p:nvSpPr>
        <p:spPr/>
        <p:txBody>
          <a:bodyPr/>
          <a:lstStyle/>
          <a:p>
            <a:fld id="{594A3C4D-418F-664F-A21C-22B9048F5FE5}" type="datetime1">
              <a:rPr lang="en-US" smtClean="0"/>
              <a:t>2/13/19</a:t>
            </a:fld>
            <a:endParaRPr lang="en-US"/>
          </a:p>
        </p:txBody>
      </p:sp>
      <p:sp>
        <p:nvSpPr>
          <p:cNvPr id="4" name="Footer Placeholder 3">
            <a:extLst>
              <a:ext uri="{FF2B5EF4-FFF2-40B4-BE49-F238E27FC236}">
                <a16:creationId xmlns:a16="http://schemas.microsoft.com/office/drawing/2014/main" id="{17A25963-5656-4B42-B389-F5D0224950C6}"/>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C6816E6C-72C2-E847-B13A-06F940469E27}"/>
              </a:ext>
            </a:extLst>
          </p:cNvPr>
          <p:cNvSpPr>
            <a:spLocks noGrp="1"/>
          </p:cNvSpPr>
          <p:nvPr>
            <p:ph type="sldNum" sz="quarter" idx="12"/>
          </p:nvPr>
        </p:nvSpPr>
        <p:spPr/>
        <p:txBody>
          <a:bodyPr/>
          <a:lstStyle/>
          <a:p>
            <a:fld id="{DD321DBF-325B-3546-BAAF-4F6E3B3181FF}" type="slidenum">
              <a:rPr lang="en-US" smtClean="0"/>
              <a:t>13</a:t>
            </a:fld>
            <a:endParaRPr lang="en-US"/>
          </a:p>
        </p:txBody>
      </p:sp>
    </p:spTree>
    <p:extLst>
      <p:ext uri="{BB962C8B-B14F-4D97-AF65-F5344CB8AC3E}">
        <p14:creationId xmlns:p14="http://schemas.microsoft.com/office/powerpoint/2010/main" val="3291231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CD2E8-0158-F44A-B1B2-2FC038DF63D1}"/>
              </a:ext>
            </a:extLst>
          </p:cNvPr>
          <p:cNvSpPr>
            <a:spLocks noGrp="1"/>
          </p:cNvSpPr>
          <p:nvPr>
            <p:ph type="title"/>
          </p:nvPr>
        </p:nvSpPr>
        <p:spPr>
          <a:xfrm>
            <a:off x="838200" y="506846"/>
            <a:ext cx="10515600" cy="863907"/>
          </a:xfrm>
        </p:spPr>
        <p:txBody>
          <a:bodyPr/>
          <a:lstStyle/>
          <a:p>
            <a:r>
              <a:rPr lang="en-US" dirty="0" err="1"/>
              <a:t>submit_hostname.sh</a:t>
            </a:r>
            <a:endParaRPr lang="en-US" dirty="0"/>
          </a:p>
        </p:txBody>
      </p:sp>
      <p:sp>
        <p:nvSpPr>
          <p:cNvPr id="3" name="Content Placeholder 2">
            <a:extLst>
              <a:ext uri="{FF2B5EF4-FFF2-40B4-BE49-F238E27FC236}">
                <a16:creationId xmlns:a16="http://schemas.microsoft.com/office/drawing/2014/main" id="{DD169202-97AD-9844-BF85-C9CAB7DE4C12}"/>
              </a:ext>
            </a:extLst>
          </p:cNvPr>
          <p:cNvSpPr>
            <a:spLocks noGrp="1"/>
          </p:cNvSpPr>
          <p:nvPr>
            <p:ph idx="1"/>
          </p:nvPr>
        </p:nvSpPr>
        <p:spPr>
          <a:xfrm>
            <a:off x="838200" y="1502166"/>
            <a:ext cx="10515600" cy="4530500"/>
          </a:xfrm>
        </p:spPr>
        <p:txBody>
          <a:bodyPr>
            <a:normAutofit fontScale="55000" lnSpcReduction="20000"/>
          </a:bodyPr>
          <a:lstStyle/>
          <a:p>
            <a:pPr marL="0" indent="0">
              <a:buNone/>
            </a:pPr>
            <a:r>
              <a:rPr lang="en-US" dirty="0">
                <a:solidFill>
                  <a:srgbClr val="0070C0"/>
                </a:solidFill>
                <a:latin typeface="Consolas" panose="020B0609020204030204" pitchFamily="49" charset="0"/>
                <a:cs typeface="Consolas" panose="020B0609020204030204" pitchFamily="49" charset="0"/>
              </a:rPr>
              <a:t>#!/bin/bash</a:t>
            </a:r>
          </a:p>
          <a:p>
            <a:pPr marL="0" indent="0">
              <a:buNone/>
            </a:pPr>
            <a:r>
              <a:rPr lang="en-US" dirty="0">
                <a:solidFill>
                  <a:srgbClr val="0070C0"/>
                </a:solidFill>
                <a:latin typeface="Consolas" panose="020B0609020204030204" pitchFamily="49" charset="0"/>
                <a:cs typeface="Consolas" panose="020B0609020204030204" pitchFamily="49" charset="0"/>
              </a:rPr>
              <a:t>#SBATCH --nodes=1				# Number of requested nodes</a:t>
            </a:r>
          </a:p>
          <a:p>
            <a:pPr marL="0" indent="0">
              <a:buNone/>
            </a:pPr>
            <a:r>
              <a:rPr lang="en-US" dirty="0">
                <a:solidFill>
                  <a:srgbClr val="0070C0"/>
                </a:solidFill>
                <a:latin typeface="Consolas" panose="020B0609020204030204" pitchFamily="49" charset="0"/>
                <a:cs typeface="Consolas" panose="020B0609020204030204" pitchFamily="49" charset="0"/>
              </a:rPr>
              <a:t>#SBATCH --</a:t>
            </a:r>
            <a:r>
              <a:rPr lang="en-US" dirty="0" err="1">
                <a:solidFill>
                  <a:srgbClr val="0070C0"/>
                </a:solidFill>
                <a:latin typeface="Consolas" panose="020B0609020204030204" pitchFamily="49" charset="0"/>
                <a:cs typeface="Consolas" panose="020B0609020204030204" pitchFamily="49" charset="0"/>
              </a:rPr>
              <a:t>ntasks</a:t>
            </a:r>
            <a:r>
              <a:rPr lang="en-US" dirty="0">
                <a:solidFill>
                  <a:srgbClr val="0070C0"/>
                </a:solidFill>
                <a:latin typeface="Consolas" panose="020B0609020204030204" pitchFamily="49" charset="0"/>
                <a:cs typeface="Consolas" panose="020B0609020204030204" pitchFamily="49" charset="0"/>
              </a:rPr>
              <a:t>=1				# Number of requested cores</a:t>
            </a:r>
          </a:p>
          <a:p>
            <a:pPr marL="0" indent="0">
              <a:buNone/>
            </a:pPr>
            <a:r>
              <a:rPr lang="en-US" dirty="0">
                <a:solidFill>
                  <a:srgbClr val="0070C0"/>
                </a:solidFill>
                <a:latin typeface="Consolas" panose="020B0609020204030204" pitchFamily="49" charset="0"/>
                <a:cs typeface="Consolas" panose="020B0609020204030204" pitchFamily="49" charset="0"/>
              </a:rPr>
              <a:t>#SBATCH --time=0:01:00			# Max wall time</a:t>
            </a:r>
          </a:p>
          <a:p>
            <a:pPr marL="0" indent="0">
              <a:buNone/>
            </a:pPr>
            <a:r>
              <a:rPr lang="en-US" dirty="0">
                <a:solidFill>
                  <a:srgbClr val="0070C0"/>
                </a:solidFill>
                <a:latin typeface="Consolas" panose="020B0609020204030204" pitchFamily="49" charset="0"/>
                <a:cs typeface="Consolas" panose="020B0609020204030204" pitchFamily="49" charset="0"/>
              </a:rPr>
              <a:t>#SBATCH --</a:t>
            </a:r>
            <a:r>
              <a:rPr lang="en-US" dirty="0" err="1">
                <a:solidFill>
                  <a:srgbClr val="0070C0"/>
                </a:solidFill>
                <a:latin typeface="Consolas" panose="020B0609020204030204" pitchFamily="49" charset="0"/>
                <a:cs typeface="Consolas" panose="020B0609020204030204" pitchFamily="49" charset="0"/>
              </a:rPr>
              <a:t>qos</a:t>
            </a:r>
            <a:r>
              <a:rPr lang="en-US" dirty="0">
                <a:solidFill>
                  <a:srgbClr val="0070C0"/>
                </a:solidFill>
                <a:latin typeface="Consolas" panose="020B0609020204030204" pitchFamily="49" charset="0"/>
                <a:cs typeface="Consolas" panose="020B0609020204030204" pitchFamily="49" charset="0"/>
              </a:rPr>
              <a:t>=testing			# Specify QOS</a:t>
            </a:r>
          </a:p>
          <a:p>
            <a:pPr marL="0" indent="0">
              <a:buNone/>
            </a:pPr>
            <a:r>
              <a:rPr lang="en-US" dirty="0">
                <a:solidFill>
                  <a:srgbClr val="0070C0"/>
                </a:solidFill>
                <a:latin typeface="Consolas" panose="020B0609020204030204" pitchFamily="49" charset="0"/>
                <a:cs typeface="Consolas" panose="020B0609020204030204" pitchFamily="49" charset="0"/>
              </a:rPr>
              <a:t>#SBATCH --partition=</a:t>
            </a:r>
            <a:r>
              <a:rPr lang="en-US" dirty="0" err="1">
                <a:solidFill>
                  <a:srgbClr val="0070C0"/>
                </a:solidFill>
                <a:latin typeface="Consolas" panose="020B0609020204030204" pitchFamily="49" charset="0"/>
                <a:cs typeface="Consolas" panose="020B0609020204030204" pitchFamily="49" charset="0"/>
              </a:rPr>
              <a:t>shas</a:t>
            </a:r>
            <a:r>
              <a:rPr lang="en-US" dirty="0">
                <a:solidFill>
                  <a:srgbClr val="0070C0"/>
                </a:solidFill>
                <a:latin typeface="Consolas" panose="020B0609020204030204" pitchFamily="49" charset="0"/>
                <a:cs typeface="Consolas" panose="020B0609020204030204" pitchFamily="49" charset="0"/>
              </a:rPr>
              <a:t>-testing		# Specify Summit Haswell nodes</a:t>
            </a:r>
          </a:p>
          <a:p>
            <a:pPr marL="0" indent="0">
              <a:buNone/>
            </a:pPr>
            <a:r>
              <a:rPr lang="en-US" dirty="0">
                <a:solidFill>
                  <a:srgbClr val="0070C0"/>
                </a:solidFill>
                <a:latin typeface="Consolas" panose="020B0609020204030204" pitchFamily="49" charset="0"/>
                <a:cs typeface="Consolas" panose="020B0609020204030204" pitchFamily="49" charset="0"/>
              </a:rPr>
              <a:t>#SBATCH --output=hostname_%</a:t>
            </a:r>
            <a:r>
              <a:rPr lang="en-US" dirty="0" err="1">
                <a:solidFill>
                  <a:srgbClr val="0070C0"/>
                </a:solidFill>
                <a:latin typeface="Consolas" panose="020B0609020204030204" pitchFamily="49" charset="0"/>
                <a:cs typeface="Consolas" panose="020B0609020204030204" pitchFamily="49" charset="0"/>
              </a:rPr>
              <a:t>j.out</a:t>
            </a:r>
            <a:r>
              <a:rPr lang="en-US" dirty="0">
                <a:solidFill>
                  <a:srgbClr val="0070C0"/>
                </a:solidFill>
                <a:latin typeface="Consolas" panose="020B0609020204030204" pitchFamily="49" charset="0"/>
                <a:cs typeface="Consolas" panose="020B0609020204030204" pitchFamily="49" charset="0"/>
              </a:rPr>
              <a:t>		# Rename standard output file</a:t>
            </a:r>
          </a:p>
          <a:p>
            <a:pPr marL="0" indent="0">
              <a:buNone/>
            </a:pPr>
            <a:r>
              <a:rPr lang="en-US" dirty="0">
                <a:solidFill>
                  <a:srgbClr val="0070C0"/>
                </a:solidFill>
                <a:latin typeface="Consolas" panose="020B0609020204030204" pitchFamily="49" charset="0"/>
                <a:cs typeface="Consolas" panose="020B0609020204030204" pitchFamily="49" charset="0"/>
              </a:rPr>
              <a:t>#SBATCH --reservation=job_submission_2019 	# Reservation (workshop only)</a:t>
            </a:r>
          </a:p>
          <a:p>
            <a:pPr marL="0" indent="0">
              <a:buNone/>
            </a:pPr>
            <a:endParaRPr lang="en-US" dirty="0">
              <a:solidFill>
                <a:srgbClr val="0070C0"/>
              </a:solidFill>
              <a:latin typeface="Consolas" panose="020B0609020204030204" pitchFamily="49" charset="0"/>
              <a:cs typeface="Consolas" panose="020B0609020204030204" pitchFamily="49" charset="0"/>
            </a:endParaRPr>
          </a:p>
          <a:p>
            <a:pPr marL="0" indent="0">
              <a:buNone/>
            </a:pPr>
            <a:r>
              <a:rPr lang="en-US" dirty="0">
                <a:solidFill>
                  <a:srgbClr val="0070C0"/>
                </a:solidFill>
                <a:latin typeface="Consolas" panose="020B0609020204030204" pitchFamily="49" charset="0"/>
                <a:cs typeface="Consolas" panose="020B0609020204030204" pitchFamily="49" charset="0"/>
              </a:rPr>
              <a:t># Written by:		Shelley Knuth, 15 July 2016</a:t>
            </a:r>
          </a:p>
          <a:p>
            <a:pPr marL="0" indent="0">
              <a:buNone/>
            </a:pPr>
            <a:r>
              <a:rPr lang="en-US" dirty="0">
                <a:solidFill>
                  <a:srgbClr val="0070C0"/>
                </a:solidFill>
                <a:latin typeface="Consolas" panose="020B0609020204030204" pitchFamily="49" charset="0"/>
                <a:cs typeface="Consolas" panose="020B0609020204030204" pitchFamily="49" charset="0"/>
              </a:rPr>
              <a:t># Updated by:		Andy Monaghan, 8 March 2018</a:t>
            </a:r>
          </a:p>
          <a:p>
            <a:pPr marL="0" indent="0">
              <a:buNone/>
            </a:pPr>
            <a:r>
              <a:rPr lang="en-US" dirty="0">
                <a:solidFill>
                  <a:srgbClr val="0070C0"/>
                </a:solidFill>
                <a:latin typeface="Consolas" panose="020B0609020204030204" pitchFamily="49" charset="0"/>
                <a:cs typeface="Consolas" panose="020B0609020204030204" pitchFamily="49" charset="0"/>
              </a:rPr>
              <a:t># Purpose:			Demonstrate how to run a batch job on RC resources</a:t>
            </a:r>
          </a:p>
          <a:p>
            <a:pPr marL="0" indent="0">
              <a:buNone/>
            </a:pPr>
            <a:endParaRPr lang="en-US" dirty="0">
              <a:solidFill>
                <a:srgbClr val="0070C0"/>
              </a:solidFill>
              <a:latin typeface="Consolas" panose="020B0609020204030204" pitchFamily="49" charset="0"/>
              <a:cs typeface="Consolas" panose="020B0609020204030204" pitchFamily="49" charset="0"/>
            </a:endParaRPr>
          </a:p>
          <a:p>
            <a:pPr marL="0" indent="0">
              <a:buNone/>
            </a:pPr>
            <a:r>
              <a:rPr lang="en-US" dirty="0">
                <a:solidFill>
                  <a:srgbClr val="0070C0"/>
                </a:solidFill>
                <a:latin typeface="Consolas" panose="020B0609020204030204" pitchFamily="49" charset="0"/>
                <a:cs typeface="Consolas" panose="020B0609020204030204" pitchFamily="49" charset="0"/>
              </a:rPr>
              <a:t># purge all existing modules</a:t>
            </a:r>
          </a:p>
          <a:p>
            <a:pPr marL="0" indent="0">
              <a:buNone/>
            </a:pPr>
            <a:r>
              <a:rPr lang="en-US" dirty="0">
                <a:solidFill>
                  <a:srgbClr val="0070C0"/>
                </a:solidFill>
                <a:latin typeface="Consolas" panose="020B0609020204030204" pitchFamily="49" charset="0"/>
                <a:cs typeface="Consolas" panose="020B0609020204030204" pitchFamily="49" charset="0"/>
              </a:rPr>
              <a:t>module purge</a:t>
            </a:r>
          </a:p>
          <a:p>
            <a:pPr marL="0" indent="0">
              <a:buNone/>
            </a:pPr>
            <a:endParaRPr lang="en-US" dirty="0">
              <a:solidFill>
                <a:srgbClr val="0070C0"/>
              </a:solidFill>
              <a:latin typeface="Consolas" panose="020B0609020204030204" pitchFamily="49" charset="0"/>
              <a:cs typeface="Consolas" panose="020B0609020204030204" pitchFamily="49" charset="0"/>
            </a:endParaRPr>
          </a:p>
          <a:p>
            <a:pPr marL="0" indent="0">
              <a:buNone/>
            </a:pPr>
            <a:r>
              <a:rPr lang="en-US" dirty="0">
                <a:solidFill>
                  <a:srgbClr val="0070C0"/>
                </a:solidFill>
                <a:latin typeface="Consolas" panose="020B0609020204030204" pitchFamily="49" charset="0"/>
                <a:cs typeface="Consolas" panose="020B0609020204030204" pitchFamily="49" charset="0"/>
              </a:rPr>
              <a:t>hostname</a:t>
            </a:r>
          </a:p>
        </p:txBody>
      </p:sp>
      <p:sp>
        <p:nvSpPr>
          <p:cNvPr id="4" name="Date Placeholder 3">
            <a:extLst>
              <a:ext uri="{FF2B5EF4-FFF2-40B4-BE49-F238E27FC236}">
                <a16:creationId xmlns:a16="http://schemas.microsoft.com/office/drawing/2014/main" id="{394E4A7A-9954-6843-8EC3-A2E616D41ED9}"/>
              </a:ext>
            </a:extLst>
          </p:cNvPr>
          <p:cNvSpPr>
            <a:spLocks noGrp="1"/>
          </p:cNvSpPr>
          <p:nvPr>
            <p:ph type="dt" sz="half" idx="10"/>
          </p:nvPr>
        </p:nvSpPr>
        <p:spPr/>
        <p:txBody>
          <a:bodyPr/>
          <a:lstStyle/>
          <a:p>
            <a:fld id="{608DF0DA-981B-6344-88FB-9152BD05C7AB}" type="datetime1">
              <a:rPr lang="en-US" smtClean="0"/>
              <a:t>2/18/19</a:t>
            </a:fld>
            <a:endParaRPr lang="en-US" dirty="0"/>
          </a:p>
        </p:txBody>
      </p:sp>
      <p:sp>
        <p:nvSpPr>
          <p:cNvPr id="5" name="Footer Placeholder 4">
            <a:extLst>
              <a:ext uri="{FF2B5EF4-FFF2-40B4-BE49-F238E27FC236}">
                <a16:creationId xmlns:a16="http://schemas.microsoft.com/office/drawing/2014/main" id="{BEF6DD9C-FAFD-6940-860F-F63B9170EA2A}"/>
              </a:ext>
            </a:extLst>
          </p:cNvPr>
          <p:cNvSpPr>
            <a:spLocks noGrp="1"/>
          </p:cNvSpPr>
          <p:nvPr>
            <p:ph type="ftr" sz="quarter" idx="11"/>
          </p:nvPr>
        </p:nvSpPr>
        <p:spPr/>
        <p:txBody>
          <a:bodyPr/>
          <a:lstStyle/>
          <a:p>
            <a:r>
              <a:rPr lang="en-US"/>
              <a:t>Job Submission and Load Balancer</a:t>
            </a:r>
            <a:endParaRPr lang="en-US" dirty="0"/>
          </a:p>
        </p:txBody>
      </p:sp>
      <p:sp>
        <p:nvSpPr>
          <p:cNvPr id="6" name="Slide Number Placeholder 5">
            <a:extLst>
              <a:ext uri="{FF2B5EF4-FFF2-40B4-BE49-F238E27FC236}">
                <a16:creationId xmlns:a16="http://schemas.microsoft.com/office/drawing/2014/main" id="{6F9460FC-F4F8-0943-8B7E-083142A1FAEE}"/>
              </a:ext>
            </a:extLst>
          </p:cNvPr>
          <p:cNvSpPr>
            <a:spLocks noGrp="1"/>
          </p:cNvSpPr>
          <p:nvPr>
            <p:ph type="sldNum" sz="quarter" idx="12"/>
          </p:nvPr>
        </p:nvSpPr>
        <p:spPr/>
        <p:txBody>
          <a:bodyPr/>
          <a:lstStyle/>
          <a:p>
            <a:fld id="{DD321DBF-325B-3546-BAAF-4F6E3B3181FF}" type="slidenum">
              <a:rPr lang="en-US" smtClean="0"/>
              <a:pPr/>
              <a:t>14</a:t>
            </a:fld>
            <a:endParaRPr lang="en-US" dirty="0"/>
          </a:p>
        </p:txBody>
      </p:sp>
    </p:spTree>
    <p:extLst>
      <p:ext uri="{BB962C8B-B14F-4D97-AF65-F5344CB8AC3E}">
        <p14:creationId xmlns:p14="http://schemas.microsoft.com/office/powerpoint/2010/main" val="17118984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295543"/>
            <a:ext cx="10515600" cy="1325563"/>
          </a:xfrm>
        </p:spPr>
        <p:txBody>
          <a:bodyPr/>
          <a:lstStyle/>
          <a:p>
            <a:r>
              <a:rPr lang="en-US" dirty="0"/>
              <a:t>Running the job script</a:t>
            </a:r>
          </a:p>
        </p:txBody>
      </p:sp>
      <p:sp>
        <p:nvSpPr>
          <p:cNvPr id="11" name="Content Placeholder 10">
            <a:extLst>
              <a:ext uri="{FF2B5EF4-FFF2-40B4-BE49-F238E27FC236}">
                <a16:creationId xmlns:a16="http://schemas.microsoft.com/office/drawing/2014/main" id="{ADF6B4EF-E5B5-9C45-8EA9-E72419D0D05E}"/>
              </a:ext>
            </a:extLst>
          </p:cNvPr>
          <p:cNvSpPr>
            <a:spLocks noGrp="1"/>
          </p:cNvSpPr>
          <p:nvPr>
            <p:ph idx="1"/>
          </p:nvPr>
        </p:nvSpPr>
        <p:spPr>
          <a:xfrm>
            <a:off x="747157" y="1525644"/>
            <a:ext cx="5348843" cy="3729226"/>
          </a:xfrm>
        </p:spPr>
        <p:txBody>
          <a:bodyPr wrap="square">
            <a:spAutoFit/>
          </a:bodyPr>
          <a:lstStyle/>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Submit the job:</a:t>
            </a:r>
          </a:p>
          <a:p>
            <a:pPr marL="0" indent="0">
              <a:lnSpc>
                <a:spcPct val="100000"/>
              </a:lnSpc>
              <a:spcBef>
                <a:spcPts val="0"/>
              </a:spcBef>
              <a:buNone/>
            </a:pPr>
            <a:r>
              <a:rPr lang="en-US" sz="1800" spc="-3" dirty="0">
                <a:solidFill>
                  <a:srgbClr val="2F2B20"/>
                </a:solidFill>
                <a:latin typeface="Consolas" panose="020B0609020204030204" pitchFamily="49" charset="0"/>
                <a:cs typeface="Consolas" panose="020B0609020204030204" pitchFamily="49" charset="0"/>
              </a:rPr>
              <a:t>	</a:t>
            </a:r>
            <a:r>
              <a:rPr lang="en-US" sz="1800" spc="-3" dirty="0" err="1">
                <a:solidFill>
                  <a:srgbClr val="2F2B20"/>
                </a:solidFill>
                <a:latin typeface="Consolas" panose="020B0609020204030204" pitchFamily="49" charset="0"/>
                <a:cs typeface="Consolas" panose="020B0609020204030204" pitchFamily="49" charset="0"/>
              </a:rPr>
              <a:t>sbatch</a:t>
            </a:r>
            <a:r>
              <a:rPr lang="en-US" sz="1800" spc="-20" dirty="0">
                <a:solidFill>
                  <a:srgbClr val="2F2B20"/>
                </a:solidFill>
                <a:latin typeface="Consolas" panose="020B0609020204030204" pitchFamily="49" charset="0"/>
                <a:cs typeface="Consolas" panose="020B0609020204030204" pitchFamily="49" charset="0"/>
              </a:rPr>
              <a:t> </a:t>
            </a:r>
            <a:r>
              <a:rPr lang="en-US" sz="1800" spc="-3" dirty="0" err="1">
                <a:solidFill>
                  <a:srgbClr val="2F2B20"/>
                </a:solidFill>
                <a:latin typeface="Consolas" panose="020B0609020204030204" pitchFamily="49" charset="0"/>
                <a:cs typeface="Consolas" panose="020B0609020204030204" pitchFamily="49" charset="0"/>
              </a:rPr>
              <a:t>submit_hostname.sh</a:t>
            </a:r>
            <a:endParaRPr lang="en-US" sz="1800" dirty="0">
              <a:latin typeface="Consolas" panose="020B0609020204030204" pitchFamily="49" charset="0"/>
              <a:cs typeface="Consolas" panose="020B0609020204030204" pitchFamily="49" charset="0"/>
            </a:endParaRPr>
          </a:p>
          <a:p>
            <a:pPr marL="0" indent="0">
              <a:lnSpc>
                <a:spcPct val="100000"/>
              </a:lnSpc>
              <a:spcBef>
                <a:spcPts val="0"/>
              </a:spcBef>
              <a:buNone/>
            </a:pPr>
            <a:endParaRPr lang="en-US" sz="1800" spc="-3" dirty="0">
              <a:solidFill>
                <a:srgbClr val="2F2B20"/>
              </a:solidFill>
              <a:latin typeface="Arial" panose="020B0604020202020204" pitchFamily="34" charset="0"/>
              <a:cs typeface="Arial" panose="020B0604020202020204" pitchFamily="34" charset="0"/>
            </a:endParaRPr>
          </a:p>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Check the status of the job:</a:t>
            </a:r>
          </a:p>
          <a:p>
            <a:pPr marL="0" indent="0">
              <a:lnSpc>
                <a:spcPct val="100000"/>
              </a:lnSpc>
              <a:spcBef>
                <a:spcPts val="0"/>
              </a:spcBef>
              <a:buNone/>
            </a:pPr>
            <a:r>
              <a:rPr lang="en-US" sz="1800" spc="-3" dirty="0">
                <a:solidFill>
                  <a:srgbClr val="2F2B20"/>
                </a:solidFill>
                <a:latin typeface="Consolas" panose="020B0609020204030204" pitchFamily="49" charset="0"/>
                <a:cs typeface="Consolas" panose="020B0609020204030204" pitchFamily="49" charset="0"/>
              </a:rPr>
              <a:t>	</a:t>
            </a:r>
            <a:r>
              <a:rPr lang="en-US" sz="1800" spc="-3" dirty="0" err="1">
                <a:solidFill>
                  <a:srgbClr val="0070C0"/>
                </a:solidFill>
                <a:latin typeface="Consolas" panose="020B0609020204030204" pitchFamily="49" charset="0"/>
                <a:cs typeface="Consolas" panose="020B0609020204030204" pitchFamily="49" charset="0"/>
              </a:rPr>
              <a:t>squeue</a:t>
            </a:r>
            <a:r>
              <a:rPr lang="en-US" sz="1800" spc="-3" dirty="0">
                <a:solidFill>
                  <a:srgbClr val="0070C0"/>
                </a:solidFill>
                <a:latin typeface="Consolas" panose="020B0609020204030204" pitchFamily="49" charset="0"/>
                <a:cs typeface="Consolas" panose="020B0609020204030204" pitchFamily="49" charset="0"/>
              </a:rPr>
              <a:t> / $ </a:t>
            </a:r>
            <a:r>
              <a:rPr lang="en-US" sz="1800" spc="-3" dirty="0" err="1">
                <a:solidFill>
                  <a:srgbClr val="0070C0"/>
                </a:solidFill>
                <a:latin typeface="Consolas" panose="020B0609020204030204" pitchFamily="49" charset="0"/>
                <a:cs typeface="Consolas" panose="020B0609020204030204" pitchFamily="49" charset="0"/>
              </a:rPr>
              <a:t>squeue</a:t>
            </a:r>
            <a:r>
              <a:rPr lang="en-US" sz="1800" spc="-3" dirty="0">
                <a:solidFill>
                  <a:srgbClr val="0070C0"/>
                </a:solidFill>
                <a:latin typeface="Consolas" panose="020B0609020204030204" pitchFamily="49" charset="0"/>
                <a:cs typeface="Consolas" panose="020B0609020204030204" pitchFamily="49" charset="0"/>
              </a:rPr>
              <a:t> –u </a:t>
            </a:r>
            <a:r>
              <a:rPr lang="en-US" sz="1800" spc="-3" dirty="0">
                <a:solidFill>
                  <a:srgbClr val="FF0000"/>
                </a:solidFill>
                <a:latin typeface="Consolas" panose="020B0609020204030204" pitchFamily="49" charset="0"/>
                <a:cs typeface="Consolas" panose="020B0609020204030204" pitchFamily="49" charset="0"/>
              </a:rPr>
              <a:t>&lt;user&gt; </a:t>
            </a:r>
            <a:r>
              <a:rPr lang="en-US" sz="1800" spc="-3" dirty="0">
                <a:solidFill>
                  <a:srgbClr val="0070C0"/>
                </a:solidFill>
                <a:latin typeface="Consolas" panose="020B0609020204030204" pitchFamily="49" charset="0"/>
                <a:cs typeface="Consolas" panose="020B0609020204030204" pitchFamily="49" charset="0"/>
              </a:rPr>
              <a:t>/ </a:t>
            </a:r>
          </a:p>
          <a:p>
            <a:pPr marL="0" indent="0">
              <a:lnSpc>
                <a:spcPct val="100000"/>
              </a:lnSpc>
              <a:spcBef>
                <a:spcPts val="0"/>
              </a:spcBef>
              <a:buNone/>
            </a:pPr>
            <a:r>
              <a:rPr lang="en-US" sz="1800" spc="-3" dirty="0">
                <a:solidFill>
                  <a:srgbClr val="0070C0"/>
                </a:solidFill>
                <a:latin typeface="Consolas" panose="020B0609020204030204" pitchFamily="49" charset="0"/>
                <a:cs typeface="Consolas" panose="020B0609020204030204" pitchFamily="49" charset="0"/>
              </a:rPr>
              <a:t>	</a:t>
            </a:r>
            <a:r>
              <a:rPr lang="en-US" sz="1800" spc="-3" dirty="0" err="1">
                <a:solidFill>
                  <a:srgbClr val="0070C0"/>
                </a:solidFill>
                <a:latin typeface="Consolas" panose="020B0609020204030204" pitchFamily="49" charset="0"/>
                <a:cs typeface="Consolas" panose="020B0609020204030204" pitchFamily="49" charset="0"/>
              </a:rPr>
              <a:t>squeue</a:t>
            </a:r>
            <a:r>
              <a:rPr lang="en-US" sz="1800" spc="-3" dirty="0">
                <a:solidFill>
                  <a:srgbClr val="0070C0"/>
                </a:solidFill>
                <a:latin typeface="Consolas" panose="020B0609020204030204" pitchFamily="49" charset="0"/>
                <a:cs typeface="Consolas" panose="020B0609020204030204" pitchFamily="49" charset="0"/>
              </a:rPr>
              <a:t> –q </a:t>
            </a:r>
            <a:r>
              <a:rPr lang="en-US" sz="1800" spc="-3" dirty="0">
                <a:solidFill>
                  <a:srgbClr val="FF0000"/>
                </a:solidFill>
                <a:latin typeface="Consolas" panose="020B0609020204030204" pitchFamily="49" charset="0"/>
                <a:cs typeface="Consolas" panose="020B0609020204030204" pitchFamily="49" charset="0"/>
              </a:rPr>
              <a:t>&lt;</a:t>
            </a:r>
            <a:r>
              <a:rPr lang="en-US" sz="1800" spc="-3" dirty="0" err="1">
                <a:solidFill>
                  <a:srgbClr val="FF0000"/>
                </a:solidFill>
                <a:latin typeface="Consolas" panose="020B0609020204030204" pitchFamily="49" charset="0"/>
                <a:cs typeface="Consolas" panose="020B0609020204030204" pitchFamily="49" charset="0"/>
              </a:rPr>
              <a:t>qos</a:t>
            </a:r>
            <a:r>
              <a:rPr lang="en-US" sz="1800" spc="-3" dirty="0">
                <a:solidFill>
                  <a:srgbClr val="FF0000"/>
                </a:solidFill>
                <a:latin typeface="Consolas" panose="020B0609020204030204" pitchFamily="49" charset="0"/>
                <a:cs typeface="Consolas" panose="020B0609020204030204" pitchFamily="49" charset="0"/>
              </a:rPr>
              <a:t>&gt;</a:t>
            </a:r>
          </a:p>
          <a:p>
            <a:pPr marL="0" indent="0">
              <a:lnSpc>
                <a:spcPct val="100000"/>
              </a:lnSpc>
              <a:spcBef>
                <a:spcPts val="0"/>
              </a:spcBef>
              <a:buNone/>
            </a:pPr>
            <a:endParaRPr lang="en-US" sz="1800" spc="-3" dirty="0">
              <a:solidFill>
                <a:srgbClr val="2F2B20"/>
              </a:solidFill>
              <a:latin typeface="Consolas" panose="020B0609020204030204" pitchFamily="49" charset="0"/>
              <a:cs typeface="Consolas" panose="020B0609020204030204" pitchFamily="49" charset="0"/>
            </a:endParaRPr>
          </a:p>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…or</a:t>
            </a:r>
          </a:p>
          <a:p>
            <a:pPr marL="0" indent="0">
              <a:lnSpc>
                <a:spcPct val="100000"/>
              </a:lnSpc>
              <a:spcBef>
                <a:spcPts val="0"/>
              </a:spcBef>
              <a:buNone/>
            </a:pPr>
            <a:r>
              <a:rPr lang="en-US" sz="1800" spc="-3" dirty="0">
                <a:solidFill>
                  <a:srgbClr val="0070C0"/>
                </a:solidFill>
                <a:latin typeface="Consolas" panose="020B0609020204030204" pitchFamily="49" charset="0"/>
                <a:cs typeface="Consolas" panose="020B0609020204030204" pitchFamily="49" charset="0"/>
              </a:rPr>
              <a:t>	</a:t>
            </a:r>
            <a:r>
              <a:rPr lang="en-US" sz="1800" spc="-3" dirty="0" err="1">
                <a:solidFill>
                  <a:srgbClr val="0070C0"/>
                </a:solidFill>
                <a:latin typeface="Consolas" panose="020B0609020204030204" pitchFamily="49" charset="0"/>
                <a:cs typeface="Consolas" panose="020B0609020204030204" pitchFamily="49" charset="0"/>
              </a:rPr>
              <a:t>sacct</a:t>
            </a:r>
            <a:r>
              <a:rPr lang="en-US" sz="1800" spc="-3" dirty="0">
                <a:solidFill>
                  <a:srgbClr val="0070C0"/>
                </a:solidFill>
                <a:latin typeface="Consolas" panose="020B0609020204030204" pitchFamily="49" charset="0"/>
                <a:cs typeface="Consolas" panose="020B0609020204030204" pitchFamily="49" charset="0"/>
              </a:rPr>
              <a:t> / $ </a:t>
            </a:r>
            <a:r>
              <a:rPr lang="en-US" sz="1800" spc="-3" dirty="0" err="1">
                <a:solidFill>
                  <a:srgbClr val="0070C0"/>
                </a:solidFill>
                <a:latin typeface="Consolas" panose="020B0609020204030204" pitchFamily="49" charset="0"/>
                <a:cs typeface="Consolas" panose="020B0609020204030204" pitchFamily="49" charset="0"/>
              </a:rPr>
              <a:t>sacct</a:t>
            </a:r>
            <a:r>
              <a:rPr lang="en-US" sz="1800" spc="-3" dirty="0">
                <a:solidFill>
                  <a:srgbClr val="0070C0"/>
                </a:solidFill>
                <a:latin typeface="Consolas" panose="020B0609020204030204" pitchFamily="49" charset="0"/>
                <a:cs typeface="Consolas" panose="020B0609020204030204" pitchFamily="49" charset="0"/>
              </a:rPr>
              <a:t> –-format=</a:t>
            </a:r>
            <a:r>
              <a:rPr lang="en-US" sz="1800" spc="-3" dirty="0">
                <a:solidFill>
                  <a:srgbClr val="FF0000"/>
                </a:solidFill>
                <a:latin typeface="Consolas" panose="020B0609020204030204" pitchFamily="49" charset="0"/>
                <a:cs typeface="Consolas" panose="020B0609020204030204" pitchFamily="49" charset="0"/>
              </a:rPr>
              <a:t>&lt;options&gt;</a:t>
            </a:r>
          </a:p>
          <a:p>
            <a:pPr marL="0" indent="0">
              <a:lnSpc>
                <a:spcPct val="100000"/>
              </a:lnSpc>
              <a:spcBef>
                <a:spcPts val="0"/>
              </a:spcBef>
              <a:buNone/>
            </a:pPr>
            <a:endParaRPr lang="en-US" sz="1800" spc="-3" dirty="0">
              <a:solidFill>
                <a:srgbClr val="2F2B20"/>
              </a:solidFill>
              <a:latin typeface="Arial" panose="020B0604020202020204" pitchFamily="34" charset="0"/>
              <a:cs typeface="Arial" panose="020B0604020202020204" pitchFamily="34" charset="0"/>
            </a:endParaRPr>
          </a:p>
          <a:p>
            <a:pPr marL="0" indent="0">
              <a:lnSpc>
                <a:spcPct val="100000"/>
              </a:lnSpc>
              <a:spcBef>
                <a:spcPts val="0"/>
              </a:spcBef>
              <a:buNone/>
            </a:pPr>
            <a:r>
              <a:rPr lang="en-US" sz="1800" spc="-3" dirty="0">
                <a:solidFill>
                  <a:srgbClr val="2F2B20"/>
                </a:solidFill>
                <a:latin typeface="Arial" panose="020B0604020202020204" pitchFamily="34" charset="0"/>
                <a:cs typeface="Arial" panose="020B0604020202020204" pitchFamily="34" charset="0"/>
              </a:rPr>
              <a:t>…or</a:t>
            </a:r>
          </a:p>
          <a:p>
            <a:pPr marL="0" indent="0">
              <a:lnSpc>
                <a:spcPct val="100000"/>
              </a:lnSpc>
              <a:spcBef>
                <a:spcPts val="0"/>
              </a:spcBef>
              <a:buNone/>
            </a:pPr>
            <a:r>
              <a:rPr lang="en-US" sz="1800" spc="-3" dirty="0">
                <a:solidFill>
                  <a:srgbClr val="0070C0"/>
                </a:solidFill>
                <a:latin typeface="Courier New"/>
                <a:cs typeface="Courier New"/>
              </a:rPr>
              <a:t>	</a:t>
            </a:r>
            <a:r>
              <a:rPr lang="en-US" sz="1800" spc="-3" dirty="0" err="1">
                <a:solidFill>
                  <a:srgbClr val="0070C0"/>
                </a:solidFill>
                <a:latin typeface="Consolas" panose="020B0609020204030204" pitchFamily="49" charset="0"/>
                <a:cs typeface="Consolas" panose="020B0609020204030204" pitchFamily="49" charset="0"/>
              </a:rPr>
              <a:t>scontrol</a:t>
            </a:r>
            <a:r>
              <a:rPr lang="en-US" sz="1800" spc="-3" dirty="0">
                <a:solidFill>
                  <a:srgbClr val="0070C0"/>
                </a:solidFill>
                <a:latin typeface="Consolas" panose="020B0609020204030204" pitchFamily="49" charset="0"/>
                <a:cs typeface="Consolas" panose="020B0609020204030204" pitchFamily="49" charset="0"/>
              </a:rPr>
              <a:t> show job </a:t>
            </a:r>
            <a:r>
              <a:rPr lang="en-US" sz="1800" spc="-3" dirty="0">
                <a:solidFill>
                  <a:srgbClr val="FF0000"/>
                </a:solidFill>
                <a:latin typeface="Consolas" panose="020B0609020204030204" pitchFamily="49" charset="0"/>
                <a:cs typeface="Consolas" panose="020B0609020204030204" pitchFamily="49" charset="0"/>
              </a:rPr>
              <a:t>&lt;job number&gt;</a:t>
            </a:r>
            <a:endParaRPr lang="en-US" sz="1800" dirty="0">
              <a:solidFill>
                <a:srgbClr val="FF0000"/>
              </a:solidFill>
              <a:latin typeface="Consolas" panose="020B0609020204030204" pitchFamily="49" charset="0"/>
              <a:cs typeface="Consolas" panose="020B0609020204030204" pitchFamily="49" charset="0"/>
            </a:endParaRPr>
          </a:p>
          <a:p>
            <a:pPr marL="0" indent="0">
              <a:lnSpc>
                <a:spcPct val="100000"/>
              </a:lnSpc>
              <a:buNone/>
            </a:pPr>
            <a:endParaRPr lang="en-US" sz="1200" dirty="0">
              <a:latin typeface="Times New Roman"/>
              <a:cs typeface="Times New Roman"/>
            </a:endParaRPr>
          </a:p>
        </p:txBody>
      </p:sp>
      <p:sp>
        <p:nvSpPr>
          <p:cNvPr id="9" name="TextBox 8">
            <a:extLst>
              <a:ext uri="{FF2B5EF4-FFF2-40B4-BE49-F238E27FC236}">
                <a16:creationId xmlns:a16="http://schemas.microsoft.com/office/drawing/2014/main" id="{B48E411D-7067-AD4A-9A6F-67CB1352CDE9}"/>
              </a:ext>
            </a:extLst>
          </p:cNvPr>
          <p:cNvSpPr txBox="1"/>
          <p:nvPr/>
        </p:nvSpPr>
        <p:spPr>
          <a:xfrm>
            <a:off x="2151845" y="5598433"/>
            <a:ext cx="9553939" cy="369332"/>
          </a:xfrm>
          <a:prstGeom prst="rect">
            <a:avLst/>
          </a:prstGeom>
          <a:noFill/>
        </p:spPr>
        <p:txBody>
          <a:bodyPr wrap="square" rtlCol="0">
            <a:spAutoFit/>
          </a:bodyPr>
          <a:lstStyle/>
          <a:p>
            <a:r>
              <a:rPr lang="en-US" i="1" spc="-50" dirty="0">
                <a:solidFill>
                  <a:srgbClr val="999999"/>
                </a:solidFill>
                <a:latin typeface="Tahoma"/>
                <a:cs typeface="Tahoma"/>
                <a:hlinkClick r:id="rId2"/>
              </a:rPr>
              <a:t>More on slurm commands:  https://slurm.schedmd.com/quickstart.html</a:t>
            </a:r>
            <a:endParaRPr lang="en-US" i="1" spc="-50" dirty="0">
              <a:solidFill>
                <a:srgbClr val="999999"/>
              </a:solidFill>
              <a:latin typeface="Tahoma"/>
              <a:cs typeface="Tahoma"/>
            </a:endParaRPr>
          </a:p>
        </p:txBody>
      </p:sp>
      <p:sp>
        <p:nvSpPr>
          <p:cNvPr id="3" name="Date Placeholder 2">
            <a:extLst>
              <a:ext uri="{FF2B5EF4-FFF2-40B4-BE49-F238E27FC236}">
                <a16:creationId xmlns:a16="http://schemas.microsoft.com/office/drawing/2014/main" id="{FE0BE2AD-3363-7945-914B-412AE5327DFB}"/>
              </a:ext>
            </a:extLst>
          </p:cNvPr>
          <p:cNvSpPr>
            <a:spLocks noGrp="1"/>
          </p:cNvSpPr>
          <p:nvPr>
            <p:ph type="dt" sz="half" idx="10"/>
          </p:nvPr>
        </p:nvSpPr>
        <p:spPr/>
        <p:txBody>
          <a:bodyPr/>
          <a:lstStyle/>
          <a:p>
            <a:fld id="{88B308DE-644F-A14B-92B7-23A942437830}" type="datetime1">
              <a:rPr lang="en-US" smtClean="0"/>
              <a:t>2/13/19</a:t>
            </a:fld>
            <a:endParaRPr lang="en-US"/>
          </a:p>
        </p:txBody>
      </p:sp>
      <p:sp>
        <p:nvSpPr>
          <p:cNvPr id="4" name="Footer Placeholder 3">
            <a:extLst>
              <a:ext uri="{FF2B5EF4-FFF2-40B4-BE49-F238E27FC236}">
                <a16:creationId xmlns:a16="http://schemas.microsoft.com/office/drawing/2014/main" id="{505A38D9-D7FD-5C42-B988-4624A13EAD2D}"/>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E4EB6780-D24F-FF44-AD2B-22A09E483967}"/>
              </a:ext>
            </a:extLst>
          </p:cNvPr>
          <p:cNvSpPr>
            <a:spLocks noGrp="1"/>
          </p:cNvSpPr>
          <p:nvPr>
            <p:ph type="sldNum" sz="quarter" idx="12"/>
          </p:nvPr>
        </p:nvSpPr>
        <p:spPr/>
        <p:txBody>
          <a:bodyPr/>
          <a:lstStyle/>
          <a:p>
            <a:fld id="{DD321DBF-325B-3546-BAAF-4F6E3B3181FF}" type="slidenum">
              <a:rPr lang="en-US" smtClean="0"/>
              <a:t>15</a:t>
            </a:fld>
            <a:endParaRPr lang="en-US"/>
          </a:p>
        </p:txBody>
      </p:sp>
      <p:sp>
        <p:nvSpPr>
          <p:cNvPr id="8" name="Content Placeholder 10">
            <a:extLst>
              <a:ext uri="{FF2B5EF4-FFF2-40B4-BE49-F238E27FC236}">
                <a16:creationId xmlns:a16="http://schemas.microsoft.com/office/drawing/2014/main" id="{27A826AF-3025-C249-950F-CA5B7804875B}"/>
              </a:ext>
            </a:extLst>
          </p:cNvPr>
          <p:cNvSpPr txBox="1">
            <a:spLocks/>
          </p:cNvSpPr>
          <p:nvPr/>
        </p:nvSpPr>
        <p:spPr>
          <a:xfrm>
            <a:off x="6096000" y="1525645"/>
            <a:ext cx="5077457" cy="423682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800" spc="-3" dirty="0">
                <a:solidFill>
                  <a:srgbClr val="2F2B20"/>
                </a:solidFill>
                <a:latin typeface="Arial" panose="020B0604020202020204" pitchFamily="34" charset="0"/>
                <a:cs typeface="Arial" panose="020B0604020202020204" pitchFamily="34" charset="0"/>
              </a:rPr>
              <a:t>Look at the job output:</a:t>
            </a:r>
          </a:p>
          <a:p>
            <a:pPr marL="0" indent="0">
              <a:lnSpc>
                <a:spcPct val="100000"/>
              </a:lnSpc>
              <a:spcBef>
                <a:spcPts val="0"/>
              </a:spcBef>
              <a:buFont typeface="Arial" panose="020B0604020202020204" pitchFamily="34" charset="0"/>
              <a:buNone/>
            </a:pPr>
            <a:r>
              <a:rPr lang="en-US" sz="1800" spc="-3" dirty="0">
                <a:solidFill>
                  <a:srgbClr val="2F2B20"/>
                </a:solidFill>
                <a:latin typeface="Consolas" panose="020B0609020204030204" pitchFamily="49" charset="0"/>
                <a:cs typeface="Consolas" panose="020B0609020204030204" pitchFamily="49" charset="0"/>
              </a:rPr>
              <a:t>	more </a:t>
            </a:r>
            <a:r>
              <a:rPr lang="en-US" sz="1800" spc="-3" dirty="0" err="1">
                <a:solidFill>
                  <a:srgbClr val="2F2B20"/>
                </a:solidFill>
                <a:latin typeface="Consolas" panose="020B0609020204030204" pitchFamily="49" charset="0"/>
                <a:cs typeface="Consolas" panose="020B0609020204030204" pitchFamily="49" charset="0"/>
              </a:rPr>
              <a:t>sbatch</a:t>
            </a:r>
            <a:r>
              <a:rPr lang="en-US" sz="1800" spc="-20" dirty="0">
                <a:solidFill>
                  <a:srgbClr val="2F2B20"/>
                </a:solidFill>
                <a:latin typeface="Consolas" panose="020B0609020204030204" pitchFamily="49" charset="0"/>
                <a:cs typeface="Consolas" panose="020B0609020204030204" pitchFamily="49" charset="0"/>
              </a:rPr>
              <a:t> </a:t>
            </a:r>
            <a:r>
              <a:rPr lang="en-US" sz="1800" spc="-3" dirty="0" err="1">
                <a:solidFill>
                  <a:srgbClr val="2F2B20"/>
                </a:solidFill>
                <a:latin typeface="Consolas" panose="020B0609020204030204" pitchFamily="49" charset="0"/>
                <a:cs typeface="Consolas" panose="020B0609020204030204" pitchFamily="49" charset="0"/>
              </a:rPr>
              <a:t>hostname_</a:t>
            </a:r>
            <a:r>
              <a:rPr lang="en-US" sz="1800" spc="-3" dirty="0" err="1">
                <a:solidFill>
                  <a:srgbClr val="FF0000"/>
                </a:solidFill>
                <a:latin typeface="Consolas" panose="020B0609020204030204" pitchFamily="49" charset="0"/>
                <a:cs typeface="Consolas" panose="020B0609020204030204" pitchFamily="49" charset="0"/>
              </a:rPr>
              <a:t>NNNNNN</a:t>
            </a:r>
            <a:r>
              <a:rPr lang="en-US" sz="1800" spc="-3" dirty="0" err="1">
                <a:solidFill>
                  <a:srgbClr val="2F2B20"/>
                </a:solidFill>
                <a:latin typeface="Consolas" panose="020B0609020204030204" pitchFamily="49" charset="0"/>
                <a:cs typeface="Consolas" panose="020B0609020204030204" pitchFamily="49" charset="0"/>
              </a:rPr>
              <a:t>.out</a:t>
            </a:r>
            <a:endParaRPr lang="en-US" sz="1800" spc="-3" dirty="0">
              <a:solidFill>
                <a:srgbClr val="2F2B20"/>
              </a:solidFill>
              <a:latin typeface="Consolas" panose="020B0609020204030204" pitchFamily="49" charset="0"/>
              <a:cs typeface="Consolas" panose="020B0609020204030204" pitchFamily="49" charset="0"/>
            </a:endParaRPr>
          </a:p>
          <a:p>
            <a:pPr marL="0" indent="0">
              <a:lnSpc>
                <a:spcPct val="100000"/>
              </a:lnSpc>
              <a:spcBef>
                <a:spcPts val="0"/>
              </a:spcBef>
              <a:buFont typeface="Arial" panose="020B0604020202020204" pitchFamily="34" charset="0"/>
              <a:buNone/>
            </a:pPr>
            <a:r>
              <a:rPr lang="en-US" sz="1800" spc="-3" dirty="0">
                <a:solidFill>
                  <a:srgbClr val="2F2B20"/>
                </a:solidFill>
                <a:latin typeface="Courier New"/>
                <a:cs typeface="Courier New"/>
              </a:rPr>
              <a:t> </a:t>
            </a:r>
          </a:p>
          <a:p>
            <a:pPr marL="0" indent="0">
              <a:lnSpc>
                <a:spcPct val="100000"/>
              </a:lnSpc>
              <a:spcBef>
                <a:spcPts val="0"/>
              </a:spcBef>
              <a:buFont typeface="Arial" panose="020B0604020202020204" pitchFamily="34" charset="0"/>
              <a:buNone/>
            </a:pPr>
            <a:r>
              <a:rPr lang="en-US" sz="1800" i="1" spc="-3" dirty="0">
                <a:solidFill>
                  <a:srgbClr val="2F2B20"/>
                </a:solidFill>
                <a:latin typeface="Arial" panose="020B0604020202020204" pitchFamily="34" charset="0"/>
                <a:cs typeface="Arial" panose="020B0604020202020204" pitchFamily="34" charset="0"/>
              </a:rPr>
              <a:t>(*note that </a:t>
            </a:r>
            <a:r>
              <a:rPr lang="en-US" sz="1800" i="1" spc="-3" dirty="0">
                <a:solidFill>
                  <a:srgbClr val="FF0000"/>
                </a:solidFill>
                <a:latin typeface="Arial" panose="020B0604020202020204" pitchFamily="34" charset="0"/>
                <a:cs typeface="Arial" panose="020B0604020202020204" pitchFamily="34" charset="0"/>
              </a:rPr>
              <a:t>NNNNNN</a:t>
            </a:r>
            <a:r>
              <a:rPr lang="en-US" sz="1800" i="1" spc="-3" dirty="0">
                <a:solidFill>
                  <a:srgbClr val="2F2B20"/>
                </a:solidFill>
                <a:latin typeface="Arial" panose="020B0604020202020204" pitchFamily="34" charset="0"/>
                <a:cs typeface="Arial" panose="020B0604020202020204" pitchFamily="34" charset="0"/>
              </a:rPr>
              <a:t> is your job number)</a:t>
            </a:r>
            <a:endParaRPr lang="en-US" sz="1800" i="1" dirty="0">
              <a:latin typeface="Arial" panose="020B0604020202020204" pitchFamily="34" charset="0"/>
              <a:cs typeface="Arial" panose="020B0604020202020204" pitchFamily="34" charset="0"/>
            </a:endParaRPr>
          </a:p>
          <a:p>
            <a:pPr marL="206204"/>
            <a:endParaRPr lang="en-US" sz="1600" dirty="0">
              <a:latin typeface="Courier" pitchFamily="2" charset="0"/>
            </a:endParaRPr>
          </a:p>
        </p:txBody>
      </p:sp>
    </p:spTree>
    <p:extLst>
      <p:ext uri="{BB962C8B-B14F-4D97-AF65-F5344CB8AC3E}">
        <p14:creationId xmlns:p14="http://schemas.microsoft.com/office/powerpoint/2010/main" val="3937951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12808"/>
            <a:ext cx="10515600" cy="1325563"/>
          </a:xfrm>
        </p:spPr>
        <p:txBody>
          <a:bodyPr/>
          <a:lstStyle/>
          <a:p>
            <a:r>
              <a:rPr lang="en-US" dirty="0"/>
              <a:t>Your turn</a:t>
            </a:r>
          </a:p>
        </p:txBody>
      </p:sp>
      <p:sp>
        <p:nvSpPr>
          <p:cNvPr id="11" name="Content Placeholder 10">
            <a:extLst>
              <a:ext uri="{FF2B5EF4-FFF2-40B4-BE49-F238E27FC236}">
                <a16:creationId xmlns:a16="http://schemas.microsoft.com/office/drawing/2014/main" id="{D0B3C1AD-3B0A-9F48-8A93-3A837E101382}"/>
              </a:ext>
            </a:extLst>
          </p:cNvPr>
          <p:cNvSpPr>
            <a:spLocks noGrp="1"/>
          </p:cNvSpPr>
          <p:nvPr>
            <p:ph idx="1"/>
          </p:nvPr>
        </p:nvSpPr>
        <p:spPr>
          <a:xfrm>
            <a:off x="838200" y="1528742"/>
            <a:ext cx="10515600" cy="2710749"/>
          </a:xfrm>
        </p:spPr>
        <p:txBody>
          <a:bodyPr/>
          <a:lstStyle/>
          <a:p>
            <a:pPr marL="269652" indent="-228411">
              <a:spcBef>
                <a:spcPts val="99"/>
              </a:spcBef>
              <a:buClr>
                <a:srgbClr val="A9A57C"/>
              </a:buClr>
              <a:tabLst>
                <a:tab pos="269652" algn="l"/>
              </a:tabLst>
            </a:pPr>
            <a:r>
              <a:rPr lang="en-US" sz="2398" spc="26" dirty="0">
                <a:solidFill>
                  <a:srgbClr val="2F2B20"/>
                </a:solidFill>
                <a:cs typeface="Arial"/>
              </a:rPr>
              <a:t>Create a </a:t>
            </a:r>
            <a:r>
              <a:rPr lang="en-US" sz="2398" spc="26" dirty="0" err="1">
                <a:solidFill>
                  <a:srgbClr val="2F2B20"/>
                </a:solidFill>
                <a:cs typeface="Arial"/>
              </a:rPr>
              <a:t>Slurm</a:t>
            </a:r>
            <a:r>
              <a:rPr lang="en-US" sz="2398" spc="26" dirty="0">
                <a:solidFill>
                  <a:srgbClr val="2F2B20"/>
                </a:solidFill>
                <a:cs typeface="Arial"/>
              </a:rPr>
              <a:t> job script and submit it as a job, </a:t>
            </a:r>
            <a:r>
              <a:rPr lang="en-US" sz="2398" spc="36" dirty="0">
                <a:solidFill>
                  <a:srgbClr val="2F2B20"/>
                </a:solidFill>
                <a:cs typeface="Arial"/>
              </a:rPr>
              <a:t>with </a:t>
            </a:r>
            <a:r>
              <a:rPr lang="en-US" sz="2398" spc="6" dirty="0">
                <a:solidFill>
                  <a:srgbClr val="2F2B20"/>
                </a:solidFill>
                <a:cs typeface="Arial"/>
              </a:rPr>
              <a:t>the </a:t>
            </a:r>
            <a:r>
              <a:rPr lang="en-US" sz="2398" spc="26" dirty="0">
                <a:solidFill>
                  <a:srgbClr val="2F2B20"/>
                </a:solidFill>
                <a:cs typeface="Arial"/>
              </a:rPr>
              <a:t>following</a:t>
            </a:r>
            <a:r>
              <a:rPr lang="en-US" sz="2398" spc="-131" dirty="0">
                <a:solidFill>
                  <a:srgbClr val="2F2B20"/>
                </a:solidFill>
                <a:cs typeface="Arial"/>
              </a:rPr>
              <a:t> </a:t>
            </a:r>
            <a:r>
              <a:rPr lang="en-US" sz="2398" spc="16" dirty="0">
                <a:solidFill>
                  <a:srgbClr val="2F2B20"/>
                </a:solidFill>
                <a:cs typeface="Arial"/>
              </a:rPr>
              <a:t>instructions:</a:t>
            </a:r>
            <a:endParaRPr lang="en-US" sz="2398" dirty="0">
              <a:cs typeface="Arial"/>
            </a:endParaRPr>
          </a:p>
          <a:p>
            <a:pPr>
              <a:spcBef>
                <a:spcPts val="46"/>
              </a:spcBef>
            </a:pPr>
            <a:endParaRPr lang="en-US" sz="3446" dirty="0">
              <a:latin typeface="Times New Roman"/>
              <a:cs typeface="Times New Roman"/>
            </a:endParaRPr>
          </a:p>
          <a:p>
            <a:pPr marL="355307" marR="5075" indent="-342616">
              <a:lnSpc>
                <a:spcPct val="100099"/>
              </a:lnSpc>
              <a:spcBef>
                <a:spcPts val="6"/>
              </a:spcBef>
              <a:buClr>
                <a:srgbClr val="A9A57C"/>
              </a:buClr>
              <a:buAutoNum type="arabicPeriod"/>
              <a:tabLst>
                <a:tab pos="355307" algn="l"/>
              </a:tabLst>
            </a:pPr>
            <a:r>
              <a:rPr lang="en-US" sz="2398" spc="-50" dirty="0">
                <a:solidFill>
                  <a:srgbClr val="2F2B20"/>
                </a:solidFill>
                <a:cs typeface="Arial"/>
              </a:rPr>
              <a:t>Name it ’</a:t>
            </a:r>
            <a:r>
              <a:rPr lang="en-US" sz="2398" spc="-50" dirty="0" err="1">
                <a:solidFill>
                  <a:srgbClr val="2F2B20"/>
                </a:solidFill>
                <a:cs typeface="Arial"/>
              </a:rPr>
              <a:t>submit_sleep.sh</a:t>
            </a:r>
            <a:r>
              <a:rPr lang="en-US" sz="2398" spc="-50" dirty="0">
                <a:solidFill>
                  <a:srgbClr val="2F2B20"/>
                </a:solidFill>
                <a:cs typeface="Arial"/>
              </a:rPr>
              <a:t>’</a:t>
            </a:r>
          </a:p>
          <a:p>
            <a:pPr marL="355307" marR="5075" indent="-342616">
              <a:lnSpc>
                <a:spcPct val="100099"/>
              </a:lnSpc>
              <a:spcBef>
                <a:spcPts val="6"/>
              </a:spcBef>
              <a:buClr>
                <a:srgbClr val="A9A57C"/>
              </a:buClr>
              <a:buAutoNum type="arabicPeriod"/>
              <a:tabLst>
                <a:tab pos="355307" algn="l"/>
              </a:tabLst>
            </a:pPr>
            <a:r>
              <a:rPr lang="en-US" sz="2398" spc="-50" dirty="0">
                <a:solidFill>
                  <a:srgbClr val="2F2B20"/>
                </a:solidFill>
                <a:cs typeface="Arial"/>
              </a:rPr>
              <a:t>The </a:t>
            </a:r>
            <a:r>
              <a:rPr lang="en-US" sz="2398" spc="36" dirty="0">
                <a:solidFill>
                  <a:srgbClr val="2F2B20"/>
                </a:solidFill>
                <a:cs typeface="Arial"/>
              </a:rPr>
              <a:t>job </a:t>
            </a:r>
            <a:r>
              <a:rPr lang="en-US" sz="2398" spc="16" dirty="0">
                <a:solidFill>
                  <a:srgbClr val="2F2B20"/>
                </a:solidFill>
                <a:cs typeface="Arial"/>
              </a:rPr>
              <a:t>should </a:t>
            </a:r>
            <a:r>
              <a:rPr lang="en-US" sz="2398" spc="-6" dirty="0">
                <a:solidFill>
                  <a:srgbClr val="2F2B20"/>
                </a:solidFill>
                <a:cs typeface="Arial"/>
              </a:rPr>
              <a:t>run </a:t>
            </a:r>
            <a:r>
              <a:rPr lang="en-US" sz="2398" spc="26" dirty="0">
                <a:solidFill>
                  <a:srgbClr val="2F2B20"/>
                </a:solidFill>
                <a:cs typeface="Arial"/>
              </a:rPr>
              <a:t>first </a:t>
            </a:r>
            <a:r>
              <a:rPr lang="en-US" sz="2398" spc="6" dirty="0">
                <a:solidFill>
                  <a:srgbClr val="2F2B20"/>
                </a:solidFill>
                <a:cs typeface="Arial"/>
              </a:rPr>
              <a:t>the </a:t>
            </a:r>
            <a:r>
              <a:rPr lang="en-US" sz="2398" spc="16" dirty="0" err="1">
                <a:solidFill>
                  <a:srgbClr val="2F2B20"/>
                </a:solidFill>
                <a:cs typeface="Arial"/>
              </a:rPr>
              <a:t>whoami</a:t>
            </a:r>
            <a:r>
              <a:rPr lang="en-US" sz="2398" spc="16" dirty="0">
                <a:solidFill>
                  <a:srgbClr val="2F2B20"/>
                </a:solidFill>
                <a:cs typeface="Arial"/>
              </a:rPr>
              <a:t> </a:t>
            </a:r>
            <a:r>
              <a:rPr lang="en-US" sz="2398" spc="26" dirty="0">
                <a:solidFill>
                  <a:srgbClr val="2F2B20"/>
                </a:solidFill>
                <a:cs typeface="Arial"/>
              </a:rPr>
              <a:t>command, </a:t>
            </a:r>
            <a:r>
              <a:rPr lang="en-US" sz="2398" dirty="0">
                <a:solidFill>
                  <a:srgbClr val="2F2B20"/>
                </a:solidFill>
                <a:cs typeface="Arial"/>
              </a:rPr>
              <a:t>then</a:t>
            </a:r>
            <a:r>
              <a:rPr lang="en-US" sz="2398" spc="-184" dirty="0">
                <a:solidFill>
                  <a:srgbClr val="2F2B20"/>
                </a:solidFill>
                <a:cs typeface="Arial"/>
              </a:rPr>
              <a:t> </a:t>
            </a:r>
            <a:r>
              <a:rPr lang="en-US" sz="2398" spc="6" dirty="0">
                <a:solidFill>
                  <a:srgbClr val="2F2B20"/>
                </a:solidFill>
                <a:cs typeface="Arial"/>
              </a:rPr>
              <a:t>the Linux </a:t>
            </a:r>
            <a:r>
              <a:rPr lang="en-US" sz="2398" spc="55" dirty="0">
                <a:solidFill>
                  <a:srgbClr val="2F2B20"/>
                </a:solidFill>
                <a:cs typeface="Arial"/>
              </a:rPr>
              <a:t>“sleep” </a:t>
            </a:r>
            <a:r>
              <a:rPr lang="en-US" sz="2398" spc="30" dirty="0">
                <a:solidFill>
                  <a:srgbClr val="2F2B20"/>
                </a:solidFill>
                <a:cs typeface="Arial"/>
              </a:rPr>
              <a:t>command </a:t>
            </a:r>
            <a:r>
              <a:rPr lang="en-US" sz="2398" spc="26" dirty="0">
                <a:solidFill>
                  <a:srgbClr val="2F2B20"/>
                </a:solidFill>
                <a:cs typeface="Arial"/>
              </a:rPr>
              <a:t>for </a:t>
            </a:r>
            <a:r>
              <a:rPr lang="en-US" sz="2398" spc="-6" dirty="0">
                <a:solidFill>
                  <a:srgbClr val="2F2B20"/>
                </a:solidFill>
                <a:cs typeface="Arial"/>
              </a:rPr>
              <a:t>30 </a:t>
            </a:r>
            <a:r>
              <a:rPr lang="en-US" sz="2398" spc="10" dirty="0">
                <a:solidFill>
                  <a:srgbClr val="2F2B20"/>
                </a:solidFill>
                <a:cs typeface="Arial"/>
              </a:rPr>
              <a:t>seconds, </a:t>
            </a:r>
            <a:r>
              <a:rPr lang="en-US" sz="2398" dirty="0">
                <a:solidFill>
                  <a:srgbClr val="2F2B20"/>
                </a:solidFill>
                <a:cs typeface="Arial"/>
              </a:rPr>
              <a:t>then </a:t>
            </a:r>
            <a:r>
              <a:rPr lang="en-US" sz="2398" spc="6" dirty="0">
                <a:solidFill>
                  <a:srgbClr val="2F2B20"/>
                </a:solidFill>
                <a:cs typeface="Arial"/>
              </a:rPr>
              <a:t>the </a:t>
            </a:r>
            <a:r>
              <a:rPr lang="en-US" sz="2398" dirty="0">
                <a:solidFill>
                  <a:srgbClr val="2F2B20"/>
                </a:solidFill>
                <a:cs typeface="Arial"/>
              </a:rPr>
              <a:t>hostname</a:t>
            </a:r>
            <a:r>
              <a:rPr lang="en-US" sz="2398" spc="-16" dirty="0">
                <a:solidFill>
                  <a:srgbClr val="2F2B20"/>
                </a:solidFill>
                <a:cs typeface="Arial"/>
              </a:rPr>
              <a:t> </a:t>
            </a:r>
            <a:r>
              <a:rPr lang="en-US" sz="2398" spc="30" dirty="0">
                <a:solidFill>
                  <a:srgbClr val="2F2B20"/>
                </a:solidFill>
                <a:cs typeface="Arial"/>
              </a:rPr>
              <a:t>command</a:t>
            </a:r>
            <a:endParaRPr lang="en-US" sz="2398" dirty="0">
              <a:cs typeface="Arial"/>
            </a:endParaRPr>
          </a:p>
          <a:p>
            <a:pPr marL="566586" lvl="1" indent="-228411">
              <a:spcBef>
                <a:spcPts val="519"/>
              </a:spcBef>
              <a:buClr>
                <a:srgbClr val="9CBEBD"/>
              </a:buClr>
              <a:tabLst>
                <a:tab pos="565952" algn="l"/>
                <a:tab pos="566586" algn="l"/>
              </a:tabLst>
            </a:pPr>
            <a:r>
              <a:rPr lang="en-US" sz="2198" dirty="0">
                <a:solidFill>
                  <a:srgbClr val="2F2B20"/>
                </a:solidFill>
                <a:cs typeface="Arial"/>
              </a:rPr>
              <a:t>Syntax </a:t>
            </a:r>
            <a:r>
              <a:rPr lang="en-US" sz="2198" spc="16" dirty="0">
                <a:solidFill>
                  <a:srgbClr val="2F2B20"/>
                </a:solidFill>
                <a:cs typeface="Arial"/>
              </a:rPr>
              <a:t>for </a:t>
            </a:r>
            <a:r>
              <a:rPr lang="en-US" sz="2198" spc="-6" dirty="0">
                <a:solidFill>
                  <a:srgbClr val="2F2B20"/>
                </a:solidFill>
                <a:cs typeface="Arial"/>
              </a:rPr>
              <a:t>these Linux</a:t>
            </a:r>
            <a:r>
              <a:rPr lang="en-US" sz="2198" dirty="0">
                <a:solidFill>
                  <a:srgbClr val="2F2B20"/>
                </a:solidFill>
                <a:cs typeface="Arial"/>
              </a:rPr>
              <a:t> </a:t>
            </a:r>
            <a:r>
              <a:rPr lang="en-US" sz="2198" spc="26" dirty="0">
                <a:solidFill>
                  <a:srgbClr val="2F2B20"/>
                </a:solidFill>
                <a:cs typeface="Arial"/>
              </a:rPr>
              <a:t>commands </a:t>
            </a:r>
            <a:r>
              <a:rPr lang="en-US" sz="2198" spc="-40" dirty="0">
                <a:solidFill>
                  <a:srgbClr val="2F2B20"/>
                </a:solidFill>
                <a:cs typeface="Arial"/>
              </a:rPr>
              <a:t>is</a:t>
            </a:r>
            <a:r>
              <a:rPr lang="en-US" sz="2198" spc="16" dirty="0">
                <a:solidFill>
                  <a:srgbClr val="2F2B20"/>
                </a:solidFill>
                <a:cs typeface="Arial"/>
              </a:rPr>
              <a:t>:</a:t>
            </a:r>
            <a:endParaRPr lang="en-US" sz="2198" dirty="0">
              <a:cs typeface="Arial"/>
            </a:endParaRPr>
          </a:p>
        </p:txBody>
      </p:sp>
      <p:sp>
        <p:nvSpPr>
          <p:cNvPr id="4" name="object 4"/>
          <p:cNvSpPr txBox="1"/>
          <p:nvPr/>
        </p:nvSpPr>
        <p:spPr>
          <a:xfrm>
            <a:off x="1509432" y="4404322"/>
            <a:ext cx="5958349" cy="1551696"/>
          </a:xfrm>
          <a:prstGeom prst="rect">
            <a:avLst/>
          </a:prstGeom>
        </p:spPr>
        <p:txBody>
          <a:bodyPr vert="horz" wrap="square" lIns="0" tIns="12689" rIns="0" bIns="0" rtlCol="0">
            <a:spAutoFit/>
          </a:bodyPr>
          <a:lstStyle/>
          <a:p>
            <a:r>
              <a:rPr lang="en-US" sz="2000" dirty="0">
                <a:solidFill>
                  <a:srgbClr val="0070C0"/>
                </a:solidFill>
                <a:latin typeface="Consolas" panose="020B0609020204030204" pitchFamily="49" charset="0"/>
                <a:cs typeface="Consolas" panose="020B0609020204030204" pitchFamily="49" charset="0"/>
              </a:rPr>
              <a:t>echo "I am" `</a:t>
            </a:r>
            <a:r>
              <a:rPr lang="en-US" sz="2000" dirty="0" err="1">
                <a:solidFill>
                  <a:srgbClr val="0070C0"/>
                </a:solidFill>
                <a:latin typeface="Consolas" panose="020B0609020204030204" pitchFamily="49" charset="0"/>
                <a:cs typeface="Consolas" panose="020B0609020204030204" pitchFamily="49" charset="0"/>
              </a:rPr>
              <a:t>whoami</a:t>
            </a:r>
            <a:r>
              <a:rPr lang="en-US" sz="2000" dirty="0">
                <a:solidFill>
                  <a:srgbClr val="0070C0"/>
                </a:solidFill>
                <a:latin typeface="Consolas" panose="020B0609020204030204" pitchFamily="49" charset="0"/>
                <a:cs typeface="Consolas" panose="020B0609020204030204" pitchFamily="49" charset="0"/>
              </a:rPr>
              <a:t>`</a:t>
            </a:r>
          </a:p>
          <a:p>
            <a:r>
              <a:rPr lang="en-US" sz="2000" dirty="0">
                <a:solidFill>
                  <a:srgbClr val="0070C0"/>
                </a:solidFill>
                <a:latin typeface="Consolas" panose="020B0609020204030204" pitchFamily="49" charset="0"/>
                <a:cs typeface="Consolas" panose="020B0609020204030204" pitchFamily="49" charset="0"/>
              </a:rPr>
              <a:t>echo "Running on host" `hostname`</a:t>
            </a:r>
          </a:p>
          <a:p>
            <a:r>
              <a:rPr lang="en-US" sz="2000" dirty="0">
                <a:solidFill>
                  <a:srgbClr val="0070C0"/>
                </a:solidFill>
                <a:latin typeface="Consolas" panose="020B0609020204030204" pitchFamily="49" charset="0"/>
                <a:cs typeface="Consolas" panose="020B0609020204030204" pitchFamily="49" charset="0"/>
              </a:rPr>
              <a:t>echo "Starting Sleep"</a:t>
            </a:r>
          </a:p>
          <a:p>
            <a:r>
              <a:rPr lang="en-US" sz="2000" dirty="0">
                <a:solidFill>
                  <a:srgbClr val="0070C0"/>
                </a:solidFill>
                <a:latin typeface="Consolas" panose="020B0609020204030204" pitchFamily="49" charset="0"/>
                <a:cs typeface="Consolas" panose="020B0609020204030204" pitchFamily="49" charset="0"/>
              </a:rPr>
              <a:t>sleep 30</a:t>
            </a:r>
          </a:p>
          <a:p>
            <a:r>
              <a:rPr lang="en-US" sz="2000" dirty="0">
                <a:solidFill>
                  <a:srgbClr val="0070C0"/>
                </a:solidFill>
                <a:latin typeface="Consolas" panose="020B0609020204030204" pitchFamily="49" charset="0"/>
                <a:cs typeface="Consolas" panose="020B0609020204030204" pitchFamily="49" charset="0"/>
              </a:rPr>
              <a:t>echo "Ending Sleep. Exiting Job!"</a:t>
            </a:r>
          </a:p>
        </p:txBody>
      </p:sp>
      <p:sp>
        <p:nvSpPr>
          <p:cNvPr id="3" name="Date Placeholder 2">
            <a:extLst>
              <a:ext uri="{FF2B5EF4-FFF2-40B4-BE49-F238E27FC236}">
                <a16:creationId xmlns:a16="http://schemas.microsoft.com/office/drawing/2014/main" id="{2569C37A-12D3-DA4F-A2B7-52FEC6A8AC16}"/>
              </a:ext>
            </a:extLst>
          </p:cNvPr>
          <p:cNvSpPr>
            <a:spLocks noGrp="1"/>
          </p:cNvSpPr>
          <p:nvPr>
            <p:ph type="dt" sz="half" idx="10"/>
          </p:nvPr>
        </p:nvSpPr>
        <p:spPr/>
        <p:txBody>
          <a:bodyPr/>
          <a:lstStyle/>
          <a:p>
            <a:fld id="{55148E86-E845-044F-9CB1-4040DF1371C2}" type="datetime1">
              <a:rPr lang="en-US" smtClean="0"/>
              <a:t>2/13/19</a:t>
            </a:fld>
            <a:endParaRPr lang="en-US"/>
          </a:p>
        </p:txBody>
      </p:sp>
      <p:sp>
        <p:nvSpPr>
          <p:cNvPr id="5" name="Footer Placeholder 4">
            <a:extLst>
              <a:ext uri="{FF2B5EF4-FFF2-40B4-BE49-F238E27FC236}">
                <a16:creationId xmlns:a16="http://schemas.microsoft.com/office/drawing/2014/main" id="{AE862D69-85CA-0445-B4DA-0C70A0D57D21}"/>
              </a:ext>
            </a:extLst>
          </p:cNvPr>
          <p:cNvSpPr>
            <a:spLocks noGrp="1"/>
          </p:cNvSpPr>
          <p:nvPr>
            <p:ph type="ftr" sz="quarter" idx="11"/>
          </p:nvPr>
        </p:nvSpPr>
        <p:spPr/>
        <p:txBody>
          <a:bodyPr/>
          <a:lstStyle/>
          <a:p>
            <a:r>
              <a:rPr lang="en-US"/>
              <a:t>Job Submission and Load Balancer</a:t>
            </a:r>
          </a:p>
        </p:txBody>
      </p:sp>
      <p:sp>
        <p:nvSpPr>
          <p:cNvPr id="6" name="Slide Number Placeholder 5">
            <a:extLst>
              <a:ext uri="{FF2B5EF4-FFF2-40B4-BE49-F238E27FC236}">
                <a16:creationId xmlns:a16="http://schemas.microsoft.com/office/drawing/2014/main" id="{9D6605CA-ACB4-6A4F-87A5-2574EB7C33EC}"/>
              </a:ext>
            </a:extLst>
          </p:cNvPr>
          <p:cNvSpPr>
            <a:spLocks noGrp="1"/>
          </p:cNvSpPr>
          <p:nvPr>
            <p:ph type="sldNum" sz="quarter" idx="12"/>
          </p:nvPr>
        </p:nvSpPr>
        <p:spPr/>
        <p:txBody>
          <a:bodyPr/>
          <a:lstStyle/>
          <a:p>
            <a:fld id="{DD321DBF-325B-3546-BAAF-4F6E3B3181FF}" type="slidenum">
              <a:rPr lang="en-US" smtClean="0"/>
              <a:t>16</a:t>
            </a:fld>
            <a:endParaRPr lang="en-US"/>
          </a:p>
        </p:txBody>
      </p:sp>
    </p:spTree>
    <p:extLst>
      <p:ext uri="{BB962C8B-B14F-4D97-AF65-F5344CB8AC3E}">
        <p14:creationId xmlns:p14="http://schemas.microsoft.com/office/powerpoint/2010/main" val="32203125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41372"/>
            <a:ext cx="10515600" cy="1325563"/>
          </a:xfrm>
        </p:spPr>
        <p:txBody>
          <a:bodyPr/>
          <a:lstStyle/>
          <a:p>
            <a:r>
              <a:rPr lang="en-US" dirty="0" err="1"/>
              <a:t>Submit_sleep.sh</a:t>
            </a:r>
            <a:endParaRPr lang="en-US" dirty="0"/>
          </a:p>
        </p:txBody>
      </p:sp>
      <p:sp>
        <p:nvSpPr>
          <p:cNvPr id="6" name="object 6"/>
          <p:cNvSpPr txBox="1"/>
          <p:nvPr/>
        </p:nvSpPr>
        <p:spPr>
          <a:xfrm>
            <a:off x="924072" y="3605511"/>
            <a:ext cx="3493705" cy="528147"/>
          </a:xfrm>
          <a:prstGeom prst="rect">
            <a:avLst/>
          </a:prstGeom>
        </p:spPr>
        <p:txBody>
          <a:bodyPr vert="horz" wrap="square" lIns="0" tIns="12689" rIns="0" bIns="0" rtlCol="0">
            <a:spAutoFit/>
          </a:bodyPr>
          <a:lstStyle/>
          <a:p>
            <a:pPr marL="12689" marR="5075">
              <a:lnSpc>
                <a:spcPct val="119000"/>
              </a:lnSpc>
              <a:spcBef>
                <a:spcPts val="99"/>
              </a:spcBef>
            </a:pPr>
            <a:r>
              <a:rPr sz="1400" dirty="0">
                <a:solidFill>
                  <a:srgbClr val="0070C0"/>
                </a:solidFill>
                <a:latin typeface="Consolas" panose="020B0609020204030204" pitchFamily="49" charset="0"/>
                <a:cs typeface="Consolas" panose="020B0609020204030204" pitchFamily="49" charset="0"/>
              </a:rPr>
              <a:t># </a:t>
            </a:r>
            <a:r>
              <a:rPr sz="1400" spc="-6" dirty="0">
                <a:solidFill>
                  <a:srgbClr val="0070C0"/>
                </a:solidFill>
                <a:latin typeface="Consolas" panose="020B0609020204030204" pitchFamily="49" charset="0"/>
                <a:cs typeface="Consolas" panose="020B0609020204030204" pitchFamily="49" charset="0"/>
              </a:rPr>
              <a:t>purge all</a:t>
            </a:r>
            <a:r>
              <a:rPr sz="1400" spc="-113" dirty="0">
                <a:solidFill>
                  <a:srgbClr val="0070C0"/>
                </a:solidFill>
                <a:latin typeface="Consolas" panose="020B0609020204030204" pitchFamily="49" charset="0"/>
                <a:cs typeface="Consolas" panose="020B0609020204030204" pitchFamily="49" charset="0"/>
              </a:rPr>
              <a:t> </a:t>
            </a:r>
            <a:r>
              <a:rPr sz="1400" spc="-6" dirty="0">
                <a:solidFill>
                  <a:srgbClr val="0070C0"/>
                </a:solidFill>
                <a:latin typeface="Consolas" panose="020B0609020204030204" pitchFamily="49" charset="0"/>
                <a:cs typeface="Consolas" panose="020B0609020204030204" pitchFamily="49" charset="0"/>
              </a:rPr>
              <a:t>existing</a:t>
            </a:r>
            <a:r>
              <a:rPr lang="en-US" sz="1400" spc="-6" dirty="0">
                <a:solidFill>
                  <a:srgbClr val="0070C0"/>
                </a:solidFill>
                <a:latin typeface="Consolas" panose="020B0609020204030204" pitchFamily="49" charset="0"/>
                <a:cs typeface="Consolas" panose="020B0609020204030204" pitchFamily="49" charset="0"/>
              </a:rPr>
              <a:t> modules</a:t>
            </a:r>
          </a:p>
          <a:p>
            <a:pPr marL="12689" marR="5075">
              <a:lnSpc>
                <a:spcPct val="119000"/>
              </a:lnSpc>
              <a:spcBef>
                <a:spcPts val="99"/>
              </a:spcBef>
            </a:pPr>
            <a:r>
              <a:rPr sz="1400" spc="-6" dirty="0">
                <a:solidFill>
                  <a:srgbClr val="0070C0"/>
                </a:solidFill>
                <a:latin typeface="Consolas" panose="020B0609020204030204" pitchFamily="49" charset="0"/>
                <a:cs typeface="Consolas" panose="020B0609020204030204" pitchFamily="49" charset="0"/>
              </a:rPr>
              <a:t>module</a:t>
            </a:r>
            <a:r>
              <a:rPr sz="1400" spc="-26" dirty="0">
                <a:solidFill>
                  <a:srgbClr val="0070C0"/>
                </a:solidFill>
                <a:latin typeface="Consolas" panose="020B0609020204030204" pitchFamily="49" charset="0"/>
                <a:cs typeface="Consolas" panose="020B0609020204030204" pitchFamily="49" charset="0"/>
              </a:rPr>
              <a:t> </a:t>
            </a:r>
            <a:r>
              <a:rPr sz="1400" spc="-6" dirty="0">
                <a:solidFill>
                  <a:srgbClr val="0070C0"/>
                </a:solidFill>
                <a:latin typeface="Consolas" panose="020B0609020204030204" pitchFamily="49" charset="0"/>
                <a:cs typeface="Consolas" panose="020B0609020204030204" pitchFamily="49" charset="0"/>
              </a:rPr>
              <a:t>purge</a:t>
            </a:r>
            <a:endParaRPr sz="1400" dirty="0">
              <a:solidFill>
                <a:srgbClr val="0070C0"/>
              </a:solidFill>
              <a:latin typeface="Consolas" panose="020B0609020204030204" pitchFamily="49" charset="0"/>
              <a:cs typeface="Consolas" panose="020B0609020204030204" pitchFamily="49" charset="0"/>
            </a:endParaRPr>
          </a:p>
        </p:txBody>
      </p:sp>
      <p:sp>
        <p:nvSpPr>
          <p:cNvPr id="7" name="object 7"/>
          <p:cNvSpPr txBox="1"/>
          <p:nvPr/>
        </p:nvSpPr>
        <p:spPr>
          <a:xfrm>
            <a:off x="924072" y="4316542"/>
            <a:ext cx="4792284" cy="1348051"/>
          </a:xfrm>
          <a:prstGeom prst="rect">
            <a:avLst/>
          </a:prstGeom>
        </p:spPr>
        <p:txBody>
          <a:bodyPr vert="horz" wrap="square" lIns="0" tIns="10150" rIns="0" bIns="0" rtlCol="0">
            <a:spAutoFit/>
          </a:bodyPr>
          <a:lstStyle/>
          <a:p>
            <a:r>
              <a:rPr lang="en-US" sz="1400" dirty="0">
                <a:solidFill>
                  <a:srgbClr val="0070C0"/>
                </a:solidFill>
                <a:latin typeface="Consolas" panose="020B0609020204030204" pitchFamily="49" charset="0"/>
                <a:cs typeface="Consolas" panose="020B0609020204030204" pitchFamily="49" charset="0"/>
              </a:rPr>
              <a:t>echo "I am" `</a:t>
            </a:r>
            <a:r>
              <a:rPr lang="en-US" sz="1400" dirty="0" err="1">
                <a:solidFill>
                  <a:srgbClr val="0070C0"/>
                </a:solidFill>
                <a:latin typeface="Consolas" panose="020B0609020204030204" pitchFamily="49" charset="0"/>
                <a:cs typeface="Consolas" panose="020B0609020204030204" pitchFamily="49" charset="0"/>
              </a:rPr>
              <a:t>whoami</a:t>
            </a:r>
            <a:r>
              <a:rPr lang="en-US" sz="1400" dirty="0">
                <a:solidFill>
                  <a:srgbClr val="0070C0"/>
                </a:solidFill>
                <a:latin typeface="Consolas" panose="020B0609020204030204" pitchFamily="49" charset="0"/>
                <a:cs typeface="Consolas" panose="020B0609020204030204" pitchFamily="49" charset="0"/>
              </a:rPr>
              <a:t>`</a:t>
            </a:r>
          </a:p>
          <a:p>
            <a:r>
              <a:rPr lang="en-US" sz="1400" dirty="0">
                <a:solidFill>
                  <a:srgbClr val="0070C0"/>
                </a:solidFill>
                <a:latin typeface="Consolas" panose="020B0609020204030204" pitchFamily="49" charset="0"/>
                <a:cs typeface="Consolas" panose="020B0609020204030204" pitchFamily="49" charset="0"/>
              </a:rPr>
              <a:t>echo "Running on host" `hostname`</a:t>
            </a:r>
          </a:p>
          <a:p>
            <a:r>
              <a:rPr lang="en-US" sz="1400" dirty="0">
                <a:solidFill>
                  <a:srgbClr val="0070C0"/>
                </a:solidFill>
                <a:latin typeface="Consolas" panose="020B0609020204030204" pitchFamily="49" charset="0"/>
                <a:cs typeface="Consolas" panose="020B0609020204030204" pitchFamily="49" charset="0"/>
              </a:rPr>
              <a:t>echo "Starting Sleep"</a:t>
            </a:r>
          </a:p>
          <a:p>
            <a:r>
              <a:rPr lang="en-US" sz="1400" dirty="0">
                <a:solidFill>
                  <a:srgbClr val="0070C0"/>
                </a:solidFill>
                <a:latin typeface="Consolas" panose="020B0609020204030204" pitchFamily="49" charset="0"/>
                <a:cs typeface="Consolas" panose="020B0609020204030204" pitchFamily="49" charset="0"/>
              </a:rPr>
              <a:t>sleep 30</a:t>
            </a:r>
          </a:p>
          <a:p>
            <a:r>
              <a:rPr lang="en-US" sz="1400" dirty="0">
                <a:solidFill>
                  <a:srgbClr val="0070C0"/>
                </a:solidFill>
                <a:latin typeface="Consolas" panose="020B0609020204030204" pitchFamily="49" charset="0"/>
                <a:cs typeface="Consolas" panose="020B0609020204030204" pitchFamily="49" charset="0"/>
              </a:rPr>
              <a:t>echo "Ending Sleep. Exiting Job!"</a:t>
            </a:r>
          </a:p>
          <a:p>
            <a:pPr marL="12689" marR="5075">
              <a:lnSpc>
                <a:spcPct val="120100"/>
              </a:lnSpc>
              <a:spcBef>
                <a:spcPts val="79"/>
              </a:spcBef>
            </a:pPr>
            <a:endParaRPr sz="1400" dirty="0">
              <a:latin typeface="Courier New" panose="02070309020205020404" pitchFamily="49" charset="0"/>
              <a:cs typeface="Courier New" panose="02070309020205020404" pitchFamily="49" charset="0"/>
            </a:endParaRPr>
          </a:p>
        </p:txBody>
      </p:sp>
      <p:sp>
        <p:nvSpPr>
          <p:cNvPr id="4" name="Date Placeholder 3">
            <a:extLst>
              <a:ext uri="{FF2B5EF4-FFF2-40B4-BE49-F238E27FC236}">
                <a16:creationId xmlns:a16="http://schemas.microsoft.com/office/drawing/2014/main" id="{7F90FA48-8661-2B4D-AFF2-B4F977F53A69}"/>
              </a:ext>
            </a:extLst>
          </p:cNvPr>
          <p:cNvSpPr>
            <a:spLocks noGrp="1"/>
          </p:cNvSpPr>
          <p:nvPr>
            <p:ph type="dt" sz="half" idx="10"/>
          </p:nvPr>
        </p:nvSpPr>
        <p:spPr/>
        <p:txBody>
          <a:bodyPr/>
          <a:lstStyle/>
          <a:p>
            <a:fld id="{CE5BC09A-0391-E14D-B203-CF74A79BADF8}" type="datetime1">
              <a:rPr lang="en-US" smtClean="0"/>
              <a:t>2/18/19</a:t>
            </a:fld>
            <a:endParaRPr lang="en-US"/>
          </a:p>
        </p:txBody>
      </p:sp>
      <p:sp>
        <p:nvSpPr>
          <p:cNvPr id="5" name="Footer Placeholder 4">
            <a:extLst>
              <a:ext uri="{FF2B5EF4-FFF2-40B4-BE49-F238E27FC236}">
                <a16:creationId xmlns:a16="http://schemas.microsoft.com/office/drawing/2014/main" id="{C1777197-4E31-724C-A9E0-91962D596262}"/>
              </a:ext>
            </a:extLst>
          </p:cNvPr>
          <p:cNvSpPr>
            <a:spLocks noGrp="1"/>
          </p:cNvSpPr>
          <p:nvPr>
            <p:ph type="ftr" sz="quarter" idx="11"/>
          </p:nvPr>
        </p:nvSpPr>
        <p:spPr/>
        <p:txBody>
          <a:bodyPr/>
          <a:lstStyle/>
          <a:p>
            <a:r>
              <a:rPr lang="en-US"/>
              <a:t>Job Submission and Load Balancer</a:t>
            </a:r>
          </a:p>
        </p:txBody>
      </p:sp>
      <p:sp>
        <p:nvSpPr>
          <p:cNvPr id="8" name="Slide Number Placeholder 7">
            <a:extLst>
              <a:ext uri="{FF2B5EF4-FFF2-40B4-BE49-F238E27FC236}">
                <a16:creationId xmlns:a16="http://schemas.microsoft.com/office/drawing/2014/main" id="{80500C11-9C37-104F-978C-5928C5D3DCAB}"/>
              </a:ext>
            </a:extLst>
          </p:cNvPr>
          <p:cNvSpPr>
            <a:spLocks noGrp="1"/>
          </p:cNvSpPr>
          <p:nvPr>
            <p:ph type="sldNum" sz="quarter" idx="12"/>
          </p:nvPr>
        </p:nvSpPr>
        <p:spPr/>
        <p:txBody>
          <a:bodyPr/>
          <a:lstStyle/>
          <a:p>
            <a:fld id="{DD321DBF-325B-3546-BAAF-4F6E3B3181FF}" type="slidenum">
              <a:rPr lang="en-US" smtClean="0"/>
              <a:t>17</a:t>
            </a:fld>
            <a:endParaRPr lang="en-US"/>
          </a:p>
        </p:txBody>
      </p:sp>
      <p:sp>
        <p:nvSpPr>
          <p:cNvPr id="9" name="object 3">
            <a:extLst>
              <a:ext uri="{FF2B5EF4-FFF2-40B4-BE49-F238E27FC236}">
                <a16:creationId xmlns:a16="http://schemas.microsoft.com/office/drawing/2014/main" id="{BA78AE3E-EAFE-FC4B-9BE9-945DF934F9BF}"/>
              </a:ext>
            </a:extLst>
          </p:cNvPr>
          <p:cNvSpPr txBox="1"/>
          <p:nvPr/>
        </p:nvSpPr>
        <p:spPr>
          <a:xfrm>
            <a:off x="924072" y="1454713"/>
            <a:ext cx="10429728" cy="2048050"/>
          </a:xfrm>
          <a:prstGeom prst="rect">
            <a:avLst/>
          </a:prstGeom>
        </p:spPr>
        <p:txBody>
          <a:bodyPr vert="horz" wrap="square" lIns="0" tIns="6403" rIns="0" bIns="0" rtlCol="0">
            <a:spAutoFit/>
          </a:bodyPr>
          <a:lstStyle/>
          <a:p>
            <a:pPr marL="6403">
              <a:spcBef>
                <a:spcPts val="50"/>
              </a:spcBef>
            </a:pPr>
            <a:r>
              <a:rPr lang="en-US" sz="1400" spc="-3" dirty="0">
                <a:solidFill>
                  <a:srgbClr val="0070C0"/>
                </a:solidFill>
                <a:latin typeface="Consolas" panose="020B0609020204030204" pitchFamily="49" charset="0"/>
                <a:cs typeface="Consolas" panose="020B0609020204030204" pitchFamily="49" charset="0"/>
              </a:rPr>
              <a:t>#!/bin/bash</a:t>
            </a:r>
          </a:p>
          <a:p>
            <a:pPr marL="6403">
              <a:spcBef>
                <a:spcPts val="50"/>
              </a:spcBef>
            </a:pPr>
            <a:r>
              <a:rPr lang="en-US" sz="1400" spc="-3" dirty="0">
                <a:solidFill>
                  <a:srgbClr val="0070C0"/>
                </a:solidFill>
                <a:latin typeface="Consolas" panose="020B0609020204030204" pitchFamily="49" charset="0"/>
                <a:cs typeface="Consolas" panose="020B0609020204030204" pitchFamily="49" charset="0"/>
              </a:rPr>
              <a:t>#SBATCH --nodes=1                       		# Number of requested nodes</a:t>
            </a:r>
          </a:p>
          <a:p>
            <a:pPr marL="6403">
              <a:spcBef>
                <a:spcPts val="50"/>
              </a:spcBef>
            </a:pPr>
            <a:r>
              <a:rPr lang="en-US" sz="1400" spc="-3" dirty="0">
                <a:solidFill>
                  <a:srgbClr val="0070C0"/>
                </a:solidFill>
                <a:latin typeface="Consolas" panose="020B0609020204030204" pitchFamily="49" charset="0"/>
                <a:cs typeface="Consolas" panose="020B0609020204030204" pitchFamily="49" charset="0"/>
              </a:rPr>
              <a:t>#SBATCH --</a:t>
            </a:r>
            <a:r>
              <a:rPr lang="en-US" sz="1400" spc="-3" dirty="0" err="1">
                <a:solidFill>
                  <a:srgbClr val="0070C0"/>
                </a:solidFill>
                <a:latin typeface="Consolas" panose="020B0609020204030204" pitchFamily="49" charset="0"/>
                <a:cs typeface="Consolas" panose="020B0609020204030204" pitchFamily="49" charset="0"/>
              </a:rPr>
              <a:t>ntasks</a:t>
            </a:r>
            <a:r>
              <a:rPr lang="en-US" sz="1400" spc="-3" dirty="0">
                <a:solidFill>
                  <a:srgbClr val="0070C0"/>
                </a:solidFill>
                <a:latin typeface="Consolas" panose="020B0609020204030204" pitchFamily="49" charset="0"/>
                <a:cs typeface="Consolas" panose="020B0609020204030204" pitchFamily="49" charset="0"/>
              </a:rPr>
              <a:t>=1                      		# Number of requested tasks</a:t>
            </a:r>
          </a:p>
          <a:p>
            <a:pPr marL="6403">
              <a:spcBef>
                <a:spcPts val="50"/>
              </a:spcBef>
            </a:pPr>
            <a:r>
              <a:rPr lang="en-US" sz="1400" spc="-3" dirty="0">
                <a:solidFill>
                  <a:srgbClr val="0070C0"/>
                </a:solidFill>
                <a:latin typeface="Consolas" panose="020B0609020204030204" pitchFamily="49" charset="0"/>
                <a:cs typeface="Consolas" panose="020B0609020204030204" pitchFamily="49" charset="0"/>
              </a:rPr>
              <a:t>#SBATCH --time=0:01:00                  		# Max wall time</a:t>
            </a:r>
          </a:p>
          <a:p>
            <a:pPr marL="6403">
              <a:spcBef>
                <a:spcPts val="50"/>
              </a:spcBef>
            </a:pPr>
            <a:r>
              <a:rPr lang="en-US" sz="1400" spc="-3" dirty="0">
                <a:solidFill>
                  <a:srgbClr val="0070C0"/>
                </a:solidFill>
                <a:latin typeface="Consolas" panose="020B0609020204030204" pitchFamily="49" charset="0"/>
                <a:cs typeface="Consolas" panose="020B0609020204030204" pitchFamily="49" charset="0"/>
              </a:rPr>
              <a:t>#SBATCH --</a:t>
            </a:r>
            <a:r>
              <a:rPr lang="en-US" sz="1400" spc="-3" dirty="0" err="1">
                <a:solidFill>
                  <a:srgbClr val="0070C0"/>
                </a:solidFill>
                <a:latin typeface="Consolas" panose="020B0609020204030204" pitchFamily="49" charset="0"/>
                <a:cs typeface="Consolas" panose="020B0609020204030204" pitchFamily="49" charset="0"/>
              </a:rPr>
              <a:t>qos</a:t>
            </a:r>
            <a:r>
              <a:rPr lang="en-US" sz="1400" spc="-3" dirty="0">
                <a:solidFill>
                  <a:srgbClr val="0070C0"/>
                </a:solidFill>
                <a:latin typeface="Consolas" panose="020B0609020204030204" pitchFamily="49" charset="0"/>
                <a:cs typeface="Consolas" panose="020B0609020204030204" pitchFamily="49" charset="0"/>
              </a:rPr>
              <a:t>=testing                   		# Specify QOS</a:t>
            </a:r>
          </a:p>
          <a:p>
            <a:pPr marL="6403">
              <a:spcBef>
                <a:spcPts val="50"/>
              </a:spcBef>
            </a:pPr>
            <a:r>
              <a:rPr lang="en-US" sz="1400" spc="-3" dirty="0">
                <a:solidFill>
                  <a:srgbClr val="0070C0"/>
                </a:solidFill>
                <a:latin typeface="Consolas" panose="020B0609020204030204" pitchFamily="49" charset="0"/>
                <a:cs typeface="Consolas" panose="020B0609020204030204" pitchFamily="49" charset="0"/>
              </a:rPr>
              <a:t>#SBATCH --partition=</a:t>
            </a:r>
            <a:r>
              <a:rPr lang="en-US" sz="1400" spc="-3" dirty="0" err="1">
                <a:solidFill>
                  <a:srgbClr val="0070C0"/>
                </a:solidFill>
                <a:latin typeface="Consolas" panose="020B0609020204030204" pitchFamily="49" charset="0"/>
                <a:cs typeface="Consolas" panose="020B0609020204030204" pitchFamily="49" charset="0"/>
              </a:rPr>
              <a:t>shas</a:t>
            </a:r>
            <a:r>
              <a:rPr lang="en-US" sz="1400" spc="-3" dirty="0">
                <a:solidFill>
                  <a:srgbClr val="0070C0"/>
                </a:solidFill>
                <a:latin typeface="Consolas" panose="020B0609020204030204" pitchFamily="49" charset="0"/>
                <a:cs typeface="Consolas" panose="020B0609020204030204" pitchFamily="49" charset="0"/>
              </a:rPr>
              <a:t>-testing			# Specify Summit Haswell nodes</a:t>
            </a:r>
          </a:p>
          <a:p>
            <a:pPr marL="6403">
              <a:spcBef>
                <a:spcPts val="50"/>
              </a:spcBef>
            </a:pPr>
            <a:r>
              <a:rPr lang="en-US" sz="1400" spc="-3" dirty="0">
                <a:solidFill>
                  <a:srgbClr val="0070C0"/>
                </a:solidFill>
                <a:latin typeface="Consolas" panose="020B0609020204030204" pitchFamily="49" charset="0"/>
                <a:cs typeface="Consolas" panose="020B0609020204030204" pitchFamily="49" charset="0"/>
              </a:rPr>
              <a:t>#SBATCH --output=sleep_%</a:t>
            </a:r>
            <a:r>
              <a:rPr lang="en-US" sz="1400" spc="-3" dirty="0" err="1">
                <a:solidFill>
                  <a:srgbClr val="0070C0"/>
                </a:solidFill>
                <a:latin typeface="Consolas" panose="020B0609020204030204" pitchFamily="49" charset="0"/>
                <a:cs typeface="Consolas" panose="020B0609020204030204" pitchFamily="49" charset="0"/>
              </a:rPr>
              <a:t>j.out</a:t>
            </a:r>
            <a:r>
              <a:rPr lang="en-US" sz="1400" spc="-3" dirty="0">
                <a:solidFill>
                  <a:srgbClr val="0070C0"/>
                </a:solidFill>
                <a:latin typeface="Consolas" panose="020B0609020204030204" pitchFamily="49" charset="0"/>
                <a:cs typeface="Consolas" panose="020B0609020204030204" pitchFamily="49" charset="0"/>
              </a:rPr>
              <a:t>			# Rename standard output file</a:t>
            </a:r>
          </a:p>
          <a:p>
            <a:pPr marL="6403">
              <a:spcBef>
                <a:spcPts val="50"/>
              </a:spcBef>
            </a:pPr>
            <a:r>
              <a:rPr lang="en-US" sz="1400" spc="-3" dirty="0">
                <a:solidFill>
                  <a:srgbClr val="0070C0"/>
                </a:solidFill>
                <a:latin typeface="Consolas" panose="020B0609020204030204" pitchFamily="49" charset="0"/>
                <a:cs typeface="Consolas" panose="020B0609020204030204" pitchFamily="49" charset="0"/>
              </a:rPr>
              <a:t>#SBATCH --job-name=sleep				# Job submission name</a:t>
            </a:r>
          </a:p>
          <a:p>
            <a:pPr marL="6403">
              <a:spcBef>
                <a:spcPts val="50"/>
              </a:spcBef>
            </a:pPr>
            <a:r>
              <a:rPr lang="en-US" sz="1400" spc="-3" dirty="0">
                <a:solidFill>
                  <a:srgbClr val="0070C0"/>
                </a:solidFill>
                <a:latin typeface="Consolas" panose="020B0609020204030204" pitchFamily="49" charset="0"/>
                <a:cs typeface="Consolas" panose="020B0609020204030204" pitchFamily="49" charset="0"/>
              </a:rPr>
              <a:t>#SBATCH --reservation=</a:t>
            </a:r>
            <a:r>
              <a:rPr lang="en-US" sz="1400" dirty="0">
                <a:solidFill>
                  <a:srgbClr val="0070C0"/>
                </a:solidFill>
                <a:latin typeface="Consolas" panose="020B0609020204030204" pitchFamily="49" charset="0"/>
                <a:cs typeface="Consolas" panose="020B0609020204030204" pitchFamily="49" charset="0"/>
              </a:rPr>
              <a:t>job_submission_2019 </a:t>
            </a:r>
            <a:r>
              <a:rPr lang="en-US" sz="1400" spc="-3" dirty="0">
                <a:solidFill>
                  <a:srgbClr val="0070C0"/>
                </a:solidFill>
                <a:latin typeface="Consolas" panose="020B0609020204030204" pitchFamily="49" charset="0"/>
                <a:cs typeface="Consolas" panose="020B0609020204030204" pitchFamily="49" charset="0"/>
              </a:rPr>
              <a:t>		# Reservation (workshop only)</a:t>
            </a:r>
            <a:endParaRPr sz="1400" dirty="0">
              <a:solidFill>
                <a:srgbClr val="0070C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2297652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Running an external program</a:t>
            </a:r>
            <a:endParaRPr lang="en-US" dirty="0"/>
          </a:p>
        </p:txBody>
      </p:sp>
      <p:sp>
        <p:nvSpPr>
          <p:cNvPr id="10" name="Content Placeholder 9">
            <a:extLst>
              <a:ext uri="{FF2B5EF4-FFF2-40B4-BE49-F238E27FC236}">
                <a16:creationId xmlns:a16="http://schemas.microsoft.com/office/drawing/2014/main" id="{754C0039-3066-284D-B7D3-4F5D8CD8F1D7}"/>
              </a:ext>
            </a:extLst>
          </p:cNvPr>
          <p:cNvSpPr>
            <a:spLocks noGrp="1"/>
          </p:cNvSpPr>
          <p:nvPr>
            <p:ph idx="1"/>
          </p:nvPr>
        </p:nvSpPr>
        <p:spPr/>
        <p:txBody>
          <a:bodyPr/>
          <a:lstStyle/>
          <a:p>
            <a:pPr marL="241100" indent="-228411">
              <a:spcBef>
                <a:spcPts val="650"/>
              </a:spcBef>
              <a:buClr>
                <a:srgbClr val="A9A57C"/>
              </a:buClr>
              <a:tabLst>
                <a:tab pos="241100" algn="l"/>
              </a:tabLst>
            </a:pPr>
            <a:r>
              <a:rPr lang="en-US" spc="-6" dirty="0">
                <a:solidFill>
                  <a:srgbClr val="2F2B20"/>
                </a:solidFill>
                <a:cs typeface="Arial"/>
              </a:rPr>
              <a:t>Let’s run </a:t>
            </a:r>
            <a:r>
              <a:rPr lang="en-US" spc="-50" dirty="0">
                <a:solidFill>
                  <a:srgbClr val="2F2B20"/>
                </a:solidFill>
                <a:cs typeface="Arial"/>
              </a:rPr>
              <a:t>a </a:t>
            </a:r>
            <a:r>
              <a:rPr lang="en-US" spc="26" dirty="0" err="1">
                <a:solidFill>
                  <a:srgbClr val="2F2B20"/>
                </a:solidFill>
                <a:cs typeface="Arial"/>
              </a:rPr>
              <a:t>Matlab</a:t>
            </a:r>
            <a:r>
              <a:rPr lang="en-US" spc="16" dirty="0">
                <a:solidFill>
                  <a:srgbClr val="2F2B20"/>
                </a:solidFill>
                <a:cs typeface="Arial"/>
              </a:rPr>
              <a:t> </a:t>
            </a:r>
            <a:r>
              <a:rPr lang="en-US" spc="10" dirty="0">
                <a:solidFill>
                  <a:srgbClr val="2F2B20"/>
                </a:solidFill>
                <a:cs typeface="Arial"/>
              </a:rPr>
              <a:t>program</a:t>
            </a:r>
            <a:endParaRPr lang="en-US" dirty="0">
              <a:cs typeface="Arial"/>
            </a:endParaRPr>
          </a:p>
          <a:p>
            <a:pPr marL="241100" indent="-228411">
              <a:spcBef>
                <a:spcPts val="555"/>
              </a:spcBef>
              <a:buClr>
                <a:srgbClr val="A9A57C"/>
              </a:buClr>
              <a:tabLst>
                <a:tab pos="241100" algn="l"/>
              </a:tabLst>
            </a:pPr>
            <a:r>
              <a:rPr lang="en-US" spc="-113" dirty="0">
                <a:solidFill>
                  <a:srgbClr val="2F2B20"/>
                </a:solidFill>
                <a:cs typeface="Arial"/>
              </a:rPr>
              <a:t>We </a:t>
            </a:r>
            <a:r>
              <a:rPr lang="en-US" spc="16" dirty="0">
                <a:solidFill>
                  <a:srgbClr val="2F2B20"/>
                </a:solidFill>
                <a:cs typeface="Arial"/>
              </a:rPr>
              <a:t>will </a:t>
            </a:r>
            <a:r>
              <a:rPr lang="en-US" spc="-6" dirty="0">
                <a:solidFill>
                  <a:srgbClr val="2F2B20"/>
                </a:solidFill>
                <a:cs typeface="Arial"/>
              </a:rPr>
              <a:t>run </a:t>
            </a:r>
            <a:r>
              <a:rPr lang="en-US" spc="6" dirty="0">
                <a:solidFill>
                  <a:srgbClr val="2F2B20"/>
                </a:solidFill>
                <a:cs typeface="Arial"/>
              </a:rPr>
              <a:t>the </a:t>
            </a:r>
            <a:r>
              <a:rPr lang="en-US" spc="36" dirty="0">
                <a:solidFill>
                  <a:srgbClr val="2F2B20"/>
                </a:solidFill>
                <a:cs typeface="Arial"/>
              </a:rPr>
              <a:t>batch script</a:t>
            </a:r>
            <a:r>
              <a:rPr lang="en-US" spc="-20" dirty="0">
                <a:solidFill>
                  <a:srgbClr val="2F2B20"/>
                </a:solidFill>
                <a:cs typeface="Arial"/>
              </a:rPr>
              <a:t> </a:t>
            </a:r>
            <a:r>
              <a:rPr lang="en-US" spc="-20" dirty="0" err="1">
                <a:solidFill>
                  <a:srgbClr val="2F2B20"/>
                </a:solidFill>
                <a:cs typeface="Arial"/>
              </a:rPr>
              <a:t>submit_</a:t>
            </a:r>
            <a:r>
              <a:rPr lang="en-US" spc="6" dirty="0" err="1">
                <a:solidFill>
                  <a:srgbClr val="2F2B20"/>
                </a:solidFill>
                <a:cs typeface="Arial"/>
              </a:rPr>
              <a:t>matlab.sh</a:t>
            </a:r>
            <a:endParaRPr lang="en-US" dirty="0">
              <a:cs typeface="Arial"/>
            </a:endParaRPr>
          </a:p>
          <a:p>
            <a:pPr marL="241100" indent="-228411">
              <a:spcBef>
                <a:spcPts val="585"/>
              </a:spcBef>
              <a:buClr>
                <a:srgbClr val="A9A57C"/>
              </a:buClr>
              <a:tabLst>
                <a:tab pos="241100" algn="l"/>
              </a:tabLst>
            </a:pPr>
            <a:r>
              <a:rPr lang="en-US" spc="-26" dirty="0">
                <a:solidFill>
                  <a:srgbClr val="2F2B20"/>
                </a:solidFill>
                <a:cs typeface="Arial"/>
              </a:rPr>
              <a:t>This </a:t>
            </a:r>
            <a:r>
              <a:rPr lang="en-US" spc="36" dirty="0">
                <a:solidFill>
                  <a:srgbClr val="2F2B20"/>
                </a:solidFill>
                <a:cs typeface="Arial"/>
              </a:rPr>
              <a:t>script </a:t>
            </a:r>
            <a:r>
              <a:rPr lang="en-US" dirty="0">
                <a:solidFill>
                  <a:srgbClr val="2F2B20"/>
                </a:solidFill>
                <a:cs typeface="Arial"/>
              </a:rPr>
              <a:t>calls </a:t>
            </a:r>
            <a:r>
              <a:rPr lang="en-US" spc="6" dirty="0">
                <a:solidFill>
                  <a:srgbClr val="2F2B20"/>
                </a:solidFill>
                <a:cs typeface="Arial"/>
              </a:rPr>
              <a:t>and </a:t>
            </a:r>
            <a:r>
              <a:rPr lang="en-US" spc="-6" dirty="0">
                <a:solidFill>
                  <a:srgbClr val="2F2B20"/>
                </a:solidFill>
                <a:cs typeface="Arial"/>
              </a:rPr>
              <a:t>runs</a:t>
            </a:r>
            <a:r>
              <a:rPr lang="en-US" spc="-99" dirty="0">
                <a:solidFill>
                  <a:srgbClr val="2F2B20"/>
                </a:solidFill>
                <a:cs typeface="Arial"/>
              </a:rPr>
              <a:t> </a:t>
            </a:r>
            <a:r>
              <a:rPr lang="en-US" spc="10" dirty="0" err="1">
                <a:solidFill>
                  <a:srgbClr val="2F2B20"/>
                </a:solidFill>
                <a:cs typeface="Arial"/>
              </a:rPr>
              <a:t>matlab_tic.m</a:t>
            </a:r>
            <a:endParaRPr lang="en-US" dirty="0">
              <a:cs typeface="Arial"/>
            </a:endParaRPr>
          </a:p>
          <a:p>
            <a:endParaRPr lang="en-US" dirty="0"/>
          </a:p>
        </p:txBody>
      </p:sp>
      <p:sp>
        <p:nvSpPr>
          <p:cNvPr id="3" name="Date Placeholder 2">
            <a:extLst>
              <a:ext uri="{FF2B5EF4-FFF2-40B4-BE49-F238E27FC236}">
                <a16:creationId xmlns:a16="http://schemas.microsoft.com/office/drawing/2014/main" id="{0F5E5F37-EC64-0C44-A2CC-31B7F75A728E}"/>
              </a:ext>
            </a:extLst>
          </p:cNvPr>
          <p:cNvSpPr>
            <a:spLocks noGrp="1"/>
          </p:cNvSpPr>
          <p:nvPr>
            <p:ph type="dt" sz="half" idx="10"/>
          </p:nvPr>
        </p:nvSpPr>
        <p:spPr/>
        <p:txBody>
          <a:bodyPr/>
          <a:lstStyle/>
          <a:p>
            <a:fld id="{40AE7727-E59B-CC4D-B3AB-A802854F2F82}" type="datetime1">
              <a:rPr lang="en-US" smtClean="0"/>
              <a:t>2/13/19</a:t>
            </a:fld>
            <a:endParaRPr lang="en-US"/>
          </a:p>
        </p:txBody>
      </p:sp>
      <p:sp>
        <p:nvSpPr>
          <p:cNvPr id="4" name="Footer Placeholder 3">
            <a:extLst>
              <a:ext uri="{FF2B5EF4-FFF2-40B4-BE49-F238E27FC236}">
                <a16:creationId xmlns:a16="http://schemas.microsoft.com/office/drawing/2014/main" id="{737E3441-C8A9-2740-9150-C8CE880D2A67}"/>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5826AE4D-1130-8746-AFF4-80F0DE7AEF44}"/>
              </a:ext>
            </a:extLst>
          </p:cNvPr>
          <p:cNvSpPr>
            <a:spLocks noGrp="1"/>
          </p:cNvSpPr>
          <p:nvPr>
            <p:ph type="sldNum" sz="quarter" idx="12"/>
          </p:nvPr>
        </p:nvSpPr>
        <p:spPr/>
        <p:txBody>
          <a:bodyPr/>
          <a:lstStyle/>
          <a:p>
            <a:fld id="{DD321DBF-325B-3546-BAAF-4F6E3B3181FF}" type="slidenum">
              <a:rPr lang="en-US" smtClean="0"/>
              <a:t>18</a:t>
            </a:fld>
            <a:endParaRPr lang="en-US"/>
          </a:p>
        </p:txBody>
      </p:sp>
    </p:spTree>
    <p:extLst>
      <p:ext uri="{BB962C8B-B14F-4D97-AF65-F5344CB8AC3E}">
        <p14:creationId xmlns:p14="http://schemas.microsoft.com/office/powerpoint/2010/main" val="5216841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Running the job script</a:t>
            </a:r>
            <a:endParaRPr lang="en-US" dirty="0"/>
          </a:p>
        </p:txBody>
      </p:sp>
      <p:sp>
        <p:nvSpPr>
          <p:cNvPr id="10" name="Content Placeholder 9">
            <a:extLst>
              <a:ext uri="{FF2B5EF4-FFF2-40B4-BE49-F238E27FC236}">
                <a16:creationId xmlns:a16="http://schemas.microsoft.com/office/drawing/2014/main" id="{704E1FA5-7E67-2049-BC71-5B66ED822827}"/>
              </a:ext>
            </a:extLst>
          </p:cNvPr>
          <p:cNvSpPr>
            <a:spLocks noGrp="1"/>
          </p:cNvSpPr>
          <p:nvPr>
            <p:ph idx="1"/>
          </p:nvPr>
        </p:nvSpPr>
        <p:spPr/>
        <p:txBody>
          <a:bodyPr/>
          <a:lstStyle/>
          <a:p>
            <a:pPr marL="241100" indent="-228411">
              <a:spcBef>
                <a:spcPts val="444"/>
              </a:spcBef>
              <a:buClr>
                <a:srgbClr val="A9A57C"/>
              </a:buClr>
              <a:tabLst>
                <a:tab pos="241100" algn="l"/>
              </a:tabLst>
            </a:pPr>
            <a:r>
              <a:rPr lang="en-US" spc="26" dirty="0">
                <a:solidFill>
                  <a:srgbClr val="2F2B20"/>
                </a:solidFill>
                <a:cs typeface="Arial"/>
              </a:rPr>
              <a:t>Submit </a:t>
            </a:r>
            <a:r>
              <a:rPr lang="en-US" spc="6" dirty="0">
                <a:solidFill>
                  <a:srgbClr val="2F2B20"/>
                </a:solidFill>
                <a:cs typeface="Arial"/>
              </a:rPr>
              <a:t>the</a:t>
            </a:r>
            <a:r>
              <a:rPr lang="en-US" spc="-59" dirty="0">
                <a:solidFill>
                  <a:srgbClr val="2F2B20"/>
                </a:solidFill>
                <a:cs typeface="Arial"/>
              </a:rPr>
              <a:t> </a:t>
            </a:r>
            <a:r>
              <a:rPr lang="en-US" spc="26" dirty="0">
                <a:solidFill>
                  <a:srgbClr val="2F2B20"/>
                </a:solidFill>
                <a:cs typeface="Arial"/>
              </a:rPr>
              <a:t>job:</a:t>
            </a:r>
            <a:endParaRPr lang="en-US" dirty="0">
              <a:solidFill>
                <a:srgbClr val="2F2B20"/>
              </a:solidFill>
              <a:latin typeface="Courier New"/>
              <a:cs typeface="Courier New"/>
            </a:endParaRPr>
          </a:p>
          <a:p>
            <a:pPr marL="0" indent="0">
              <a:spcBef>
                <a:spcPts val="319"/>
              </a:spcBef>
              <a:buNone/>
            </a:pPr>
            <a:r>
              <a:rPr lang="en-US" dirty="0">
                <a:solidFill>
                  <a:srgbClr val="0070C0"/>
                </a:solidFill>
                <a:latin typeface="Consolas" panose="020B0609020204030204" pitchFamily="49" charset="0"/>
                <a:cs typeface="Consolas" panose="020B0609020204030204" pitchFamily="49" charset="0"/>
              </a:rPr>
              <a:t>	</a:t>
            </a:r>
            <a:r>
              <a:rPr lang="en-US" dirty="0" err="1">
                <a:solidFill>
                  <a:srgbClr val="0070C0"/>
                </a:solidFill>
                <a:latin typeface="Consolas" panose="020B0609020204030204" pitchFamily="49" charset="0"/>
                <a:cs typeface="Consolas" panose="020B0609020204030204" pitchFamily="49" charset="0"/>
              </a:rPr>
              <a:t>sbatch</a:t>
            </a:r>
            <a:r>
              <a:rPr lang="en-US" spc="-85" dirty="0">
                <a:solidFill>
                  <a:srgbClr val="0070C0"/>
                </a:solidFill>
                <a:latin typeface="Consolas" panose="020B0609020204030204" pitchFamily="49" charset="0"/>
                <a:cs typeface="Consolas" panose="020B0609020204030204" pitchFamily="49" charset="0"/>
              </a:rPr>
              <a:t> </a:t>
            </a:r>
            <a:r>
              <a:rPr lang="en-US" spc="-85" dirty="0" err="1">
                <a:solidFill>
                  <a:srgbClr val="0070C0"/>
                </a:solidFill>
                <a:latin typeface="Consolas" panose="020B0609020204030204" pitchFamily="49" charset="0"/>
                <a:cs typeface="Consolas" panose="020B0609020204030204" pitchFamily="49" charset="0"/>
              </a:rPr>
              <a:t>submit_</a:t>
            </a:r>
            <a:r>
              <a:rPr lang="en-US" dirty="0" err="1">
                <a:solidFill>
                  <a:srgbClr val="0070C0"/>
                </a:solidFill>
                <a:latin typeface="Consolas" panose="020B0609020204030204" pitchFamily="49" charset="0"/>
                <a:cs typeface="Consolas" panose="020B0609020204030204" pitchFamily="49" charset="0"/>
              </a:rPr>
              <a:t>matlab.sh</a:t>
            </a:r>
            <a:endParaRPr lang="en-US" sz="4000" dirty="0">
              <a:latin typeface="Times New Roman"/>
              <a:cs typeface="Times New Roman"/>
            </a:endParaRPr>
          </a:p>
          <a:p>
            <a:pPr marL="241100" indent="-228411">
              <a:buClr>
                <a:srgbClr val="A9A57C"/>
              </a:buClr>
              <a:tabLst>
                <a:tab pos="241100" algn="l"/>
              </a:tabLst>
            </a:pPr>
            <a:endParaRPr lang="en-US" spc="10" dirty="0">
              <a:solidFill>
                <a:srgbClr val="2F2B20"/>
              </a:solidFill>
              <a:cs typeface="Arial"/>
            </a:endParaRPr>
          </a:p>
          <a:p>
            <a:pPr marL="241100" indent="-228411">
              <a:buClr>
                <a:srgbClr val="A9A57C"/>
              </a:buClr>
              <a:tabLst>
                <a:tab pos="241100" algn="l"/>
              </a:tabLst>
            </a:pPr>
            <a:r>
              <a:rPr lang="en-US" spc="10" dirty="0">
                <a:solidFill>
                  <a:srgbClr val="2F2B20"/>
                </a:solidFill>
                <a:cs typeface="Arial"/>
              </a:rPr>
              <a:t>Check</a:t>
            </a:r>
            <a:r>
              <a:rPr lang="en-US" spc="-10" dirty="0">
                <a:solidFill>
                  <a:srgbClr val="2F2B20"/>
                </a:solidFill>
                <a:cs typeface="Arial"/>
              </a:rPr>
              <a:t> </a:t>
            </a:r>
            <a:r>
              <a:rPr lang="en-US" spc="40" dirty="0">
                <a:solidFill>
                  <a:srgbClr val="2F2B20"/>
                </a:solidFill>
                <a:cs typeface="Arial"/>
              </a:rPr>
              <a:t>output</a:t>
            </a:r>
            <a:endParaRPr lang="en-US" dirty="0">
              <a:cs typeface="Arial"/>
            </a:endParaRPr>
          </a:p>
          <a:p>
            <a:endParaRPr lang="en-US" dirty="0"/>
          </a:p>
        </p:txBody>
      </p:sp>
      <p:sp>
        <p:nvSpPr>
          <p:cNvPr id="3" name="Date Placeholder 2">
            <a:extLst>
              <a:ext uri="{FF2B5EF4-FFF2-40B4-BE49-F238E27FC236}">
                <a16:creationId xmlns:a16="http://schemas.microsoft.com/office/drawing/2014/main" id="{A7B72F82-8EF7-1F47-83AD-0E0019FB225E}"/>
              </a:ext>
            </a:extLst>
          </p:cNvPr>
          <p:cNvSpPr>
            <a:spLocks noGrp="1"/>
          </p:cNvSpPr>
          <p:nvPr>
            <p:ph type="dt" sz="half" idx="10"/>
          </p:nvPr>
        </p:nvSpPr>
        <p:spPr/>
        <p:txBody>
          <a:bodyPr/>
          <a:lstStyle/>
          <a:p>
            <a:fld id="{7BD558FE-96B6-3C4E-8B94-38AE01DCFD56}" type="datetime1">
              <a:rPr lang="en-US" smtClean="0"/>
              <a:t>2/13/19</a:t>
            </a:fld>
            <a:endParaRPr lang="en-US"/>
          </a:p>
        </p:txBody>
      </p:sp>
      <p:sp>
        <p:nvSpPr>
          <p:cNvPr id="4" name="Footer Placeholder 3">
            <a:extLst>
              <a:ext uri="{FF2B5EF4-FFF2-40B4-BE49-F238E27FC236}">
                <a16:creationId xmlns:a16="http://schemas.microsoft.com/office/drawing/2014/main" id="{1C394F2B-7BF4-3348-B691-F102668011BB}"/>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B3619788-50D3-CF4B-B764-F6082A6D07C9}"/>
              </a:ext>
            </a:extLst>
          </p:cNvPr>
          <p:cNvSpPr>
            <a:spLocks noGrp="1"/>
          </p:cNvSpPr>
          <p:nvPr>
            <p:ph type="sldNum" sz="quarter" idx="12"/>
          </p:nvPr>
        </p:nvSpPr>
        <p:spPr/>
        <p:txBody>
          <a:bodyPr/>
          <a:lstStyle/>
          <a:p>
            <a:fld id="{DD321DBF-325B-3546-BAAF-4F6E3B3181FF}" type="slidenum">
              <a:rPr lang="en-US" smtClean="0"/>
              <a:t>19</a:t>
            </a:fld>
            <a:endParaRPr lang="en-US"/>
          </a:p>
        </p:txBody>
      </p:sp>
    </p:spTree>
    <p:extLst>
      <p:ext uri="{BB962C8B-B14F-4D97-AF65-F5344CB8AC3E}">
        <p14:creationId xmlns:p14="http://schemas.microsoft.com/office/powerpoint/2010/main" val="39441674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53036"/>
          </a:xfrm>
        </p:spPr>
        <p:txBody>
          <a:bodyPr>
            <a:normAutofit fontScale="90000"/>
          </a:bodyPr>
          <a:lstStyle/>
          <a:p>
            <a:r>
              <a:rPr lang="en-US" sz="4000" dirty="0">
                <a:ln w="0"/>
                <a:effectLst>
                  <a:outerShdw blurRad="38100" dist="19050" dir="2700000" algn="tl" rotWithShape="0">
                    <a:schemeClr val="dk1">
                      <a:alpha val="40000"/>
                    </a:schemeClr>
                  </a:outerShdw>
                </a:effectLst>
                <a:cs typeface="Arial Narrow" panose="020B0604020202020204" pitchFamily="34" charset="0"/>
              </a:rPr>
              <a:t>HPC Job Submission &amp; High Throughput Computing</a:t>
            </a:r>
            <a:endParaRPr lang="en-US" sz="4000" dirty="0">
              <a:latin typeface="Helvetica Light" panose="020B0403020202020204" pitchFamily="34" charset="0"/>
            </a:endParaRPr>
          </a:p>
        </p:txBody>
      </p:sp>
      <p:sp>
        <p:nvSpPr>
          <p:cNvPr id="3" name="Content Placeholder 2"/>
          <p:cNvSpPr>
            <a:spLocks noGrp="1"/>
          </p:cNvSpPr>
          <p:nvPr>
            <p:ph idx="1"/>
          </p:nvPr>
        </p:nvSpPr>
        <p:spPr>
          <a:xfrm>
            <a:off x="838200" y="1825625"/>
            <a:ext cx="10515600" cy="3518271"/>
          </a:xfrm>
        </p:spPr>
        <p:txBody>
          <a:bodyPr>
            <a:normAutofit/>
          </a:bodyPr>
          <a:lstStyle/>
          <a:p>
            <a:pPr>
              <a:buFont typeface="Wingdings" pitchFamily="2" charset="2"/>
              <a:buChar char="§"/>
            </a:pPr>
            <a:r>
              <a:rPr lang="en-US" sz="2400" dirty="0">
                <a:latin typeface="Helvetica" pitchFamily="2" charset="0"/>
              </a:rPr>
              <a:t>Daniel Trahan</a:t>
            </a:r>
          </a:p>
          <a:p>
            <a:pPr>
              <a:buFont typeface="Wingdings" pitchFamily="2" charset="2"/>
              <a:buChar char="§"/>
            </a:pPr>
            <a:r>
              <a:rPr lang="en-US" sz="2400" i="1" spc="-20" dirty="0">
                <a:latin typeface="Helvetica" pitchFamily="2" charset="0"/>
                <a:cs typeface="Tahoma"/>
              </a:rPr>
              <a:t>Email: </a:t>
            </a:r>
            <a:r>
              <a:rPr lang="en-US" sz="2400" i="1" spc="-20" dirty="0">
                <a:latin typeface="Helvetica" pitchFamily="2" charset="0"/>
                <a:cs typeface="Tahoma"/>
                <a:hlinkClick r:id="rId2"/>
              </a:rPr>
              <a:t>Daniel.Trahan@Colorado.edu</a:t>
            </a:r>
            <a:endParaRPr lang="en-US" sz="2400" i="1" spc="-20" dirty="0">
              <a:latin typeface="Helvetica" pitchFamily="2" charset="0"/>
              <a:cs typeface="Tahoma"/>
            </a:endParaRPr>
          </a:p>
          <a:p>
            <a:pPr>
              <a:buFont typeface="Wingdings" pitchFamily="2" charset="2"/>
              <a:buChar char="§"/>
            </a:pPr>
            <a:r>
              <a:rPr lang="en-US" sz="2400" i="1" spc="-20" dirty="0">
                <a:latin typeface="Helvetica" pitchFamily="2" charset="0"/>
                <a:cs typeface="Tahoma"/>
              </a:rPr>
              <a:t>RC Homepage: </a:t>
            </a:r>
            <a:r>
              <a:rPr lang="en-US" sz="2400" i="1" spc="-20" dirty="0">
                <a:solidFill>
                  <a:schemeClr val="bg1">
                    <a:lumMod val="65000"/>
                  </a:schemeClr>
                </a:solidFill>
                <a:latin typeface="Helvetica" pitchFamily="2" charset="0"/>
                <a:cs typeface="Tahoma"/>
                <a:hlinkClick r:id="rId3"/>
              </a:rPr>
              <a:t>https://www.colorado.edu/rc</a:t>
            </a:r>
            <a:r>
              <a:rPr lang="en-US" sz="2400" i="1" spc="-20" dirty="0">
                <a:solidFill>
                  <a:schemeClr val="bg1">
                    <a:lumMod val="65000"/>
                  </a:schemeClr>
                </a:solidFill>
                <a:latin typeface="Helvetica" pitchFamily="2" charset="0"/>
                <a:cs typeface="Tahoma"/>
              </a:rPr>
              <a:t> </a:t>
            </a:r>
          </a:p>
          <a:p>
            <a:pPr marL="0" indent="0">
              <a:buNone/>
            </a:pPr>
            <a:endParaRPr lang="en-US" sz="2400" i="1" spc="-20" dirty="0">
              <a:solidFill>
                <a:schemeClr val="bg1">
                  <a:lumMod val="65000"/>
                </a:schemeClr>
              </a:solidFill>
              <a:latin typeface="Helvetica" pitchFamily="2" charset="0"/>
              <a:cs typeface="Tahoma"/>
            </a:endParaRPr>
          </a:p>
          <a:p>
            <a:pPr marL="0" indent="0">
              <a:buNone/>
            </a:pPr>
            <a:r>
              <a:rPr lang="en-US" sz="2400" i="1" spc="-20" dirty="0">
                <a:solidFill>
                  <a:schemeClr val="bg1">
                    <a:lumMod val="65000"/>
                  </a:schemeClr>
                </a:solidFill>
                <a:latin typeface="Helvetica" pitchFamily="2" charset="0"/>
                <a:cs typeface="Tahoma"/>
              </a:rPr>
              <a:t>	</a:t>
            </a:r>
            <a:r>
              <a:rPr lang="en-US" sz="2400" spc="-20" dirty="0">
                <a:latin typeface="Helvetica" pitchFamily="2" charset="0"/>
                <a:cs typeface="Tahoma"/>
              </a:rPr>
              <a:t>Sign in! </a:t>
            </a:r>
            <a:r>
              <a:rPr lang="en-US" sz="2400" spc="-20" dirty="0">
                <a:latin typeface="Helvetica" pitchFamily="2" charset="0"/>
                <a:cs typeface="Tahoma"/>
                <a:hlinkClick r:id="rId4"/>
              </a:rPr>
              <a:t>http://tinyurl.com/curc-names</a:t>
            </a:r>
            <a:r>
              <a:rPr lang="en-US" sz="2400" spc="-20" dirty="0">
                <a:latin typeface="Helvetica" pitchFamily="2" charset="0"/>
                <a:cs typeface="Tahoma"/>
              </a:rPr>
              <a:t> </a:t>
            </a:r>
          </a:p>
          <a:p>
            <a:pPr marL="0" indent="0" algn="ctr">
              <a:buNone/>
            </a:pPr>
            <a:endParaRPr lang="en-US" sz="2400" spc="-20" dirty="0">
              <a:latin typeface="Helvetica" pitchFamily="2" charset="0"/>
              <a:cs typeface="Tahoma"/>
            </a:endParaRPr>
          </a:p>
          <a:p>
            <a:pPr>
              <a:buFont typeface="Wingdings" pitchFamily="2" charset="2"/>
              <a:buChar char="§"/>
            </a:pPr>
            <a:r>
              <a:rPr lang="en-US" sz="2400" spc="-20" dirty="0">
                <a:latin typeface="Helvetica" pitchFamily="2" charset="0"/>
                <a:cs typeface="Tahoma"/>
              </a:rPr>
              <a:t>Slides available for download at</a:t>
            </a:r>
            <a:r>
              <a:rPr lang="en-US" spc="-20" dirty="0">
                <a:cs typeface="Tahoma"/>
              </a:rPr>
              <a:t>: </a:t>
            </a:r>
            <a:r>
              <a:rPr lang="en-US" spc="-20" dirty="0">
                <a:cs typeface="Tahoma"/>
                <a:hlinkClick r:id="rId5"/>
              </a:rPr>
              <a:t>https://github.com/ResearchComputing/Fundamentals_HPC_Spring_2019</a:t>
            </a:r>
            <a:endParaRPr lang="en-US" spc="-20" dirty="0">
              <a:cs typeface="Tahoma"/>
            </a:endParaRPr>
          </a:p>
        </p:txBody>
      </p:sp>
      <p:sp>
        <p:nvSpPr>
          <p:cNvPr id="4" name="TextBox 3">
            <a:extLst>
              <a:ext uri="{FF2B5EF4-FFF2-40B4-BE49-F238E27FC236}">
                <a16:creationId xmlns:a16="http://schemas.microsoft.com/office/drawing/2014/main" id="{29CB9235-970A-1345-BC91-CDEC44FBDE7E}"/>
              </a:ext>
            </a:extLst>
          </p:cNvPr>
          <p:cNvSpPr txBox="1"/>
          <p:nvPr/>
        </p:nvSpPr>
        <p:spPr>
          <a:xfrm>
            <a:off x="2541320" y="5688281"/>
            <a:ext cx="9540176" cy="646331"/>
          </a:xfrm>
          <a:prstGeom prst="rect">
            <a:avLst/>
          </a:prstGeom>
          <a:noFill/>
        </p:spPr>
        <p:txBody>
          <a:bodyPr wrap="none" rtlCol="0">
            <a:spAutoFit/>
          </a:bodyPr>
          <a:lstStyle/>
          <a:p>
            <a:r>
              <a:rPr lang="en-US" i="1" spc="-50" dirty="0">
                <a:latin typeface="Helvetica" pitchFamily="2" charset="0"/>
                <a:cs typeface="Tahoma"/>
              </a:rPr>
              <a:t>Adapted from slides by Andrew Monaghan, Aaron Holt, John </a:t>
            </a:r>
            <a:r>
              <a:rPr lang="en-US" i="1" spc="-50" dirty="0" err="1">
                <a:latin typeface="Helvetica" pitchFamily="2" charset="0"/>
                <a:cs typeface="Tahoma"/>
              </a:rPr>
              <a:t>Blaas</a:t>
            </a:r>
            <a:r>
              <a:rPr lang="en-US" i="1" spc="-50" dirty="0">
                <a:latin typeface="Helvetica" pitchFamily="2" charset="0"/>
                <a:cs typeface="Tahoma"/>
              </a:rPr>
              <a:t>, and Shelley Knuth: </a:t>
            </a:r>
            <a:r>
              <a:rPr lang="en-US" i="1" spc="-50" dirty="0">
                <a:latin typeface="Helvetica" pitchFamily="2" charset="0"/>
                <a:cs typeface="Tahoma"/>
                <a:hlinkClick r:id="rId6">
                  <a:extLst>
                    <a:ext uri="{A12FA001-AC4F-418D-AE19-62706E023703}">
                      <ahyp:hlinkClr xmlns:ahyp="http://schemas.microsoft.com/office/drawing/2018/hyperlinkcolor" val="tx"/>
                    </a:ext>
                  </a:extLst>
                </a:hlinkClick>
              </a:rPr>
              <a:t>1</a:t>
            </a:r>
            <a:r>
              <a:rPr lang="en-US" i="1" spc="-50" dirty="0">
                <a:latin typeface="Helvetica" pitchFamily="2" charset="0"/>
                <a:cs typeface="Tahoma"/>
              </a:rPr>
              <a:t>, </a:t>
            </a:r>
            <a:r>
              <a:rPr lang="en-US" i="1" spc="-50" dirty="0">
                <a:latin typeface="Helvetica" pitchFamily="2" charset="0"/>
                <a:cs typeface="Tahoma"/>
                <a:hlinkClick r:id="rId7">
                  <a:extLst>
                    <a:ext uri="{A12FA001-AC4F-418D-AE19-62706E023703}">
                      <ahyp:hlinkClr xmlns:ahyp="http://schemas.microsoft.com/office/drawing/2018/hyperlinkcolor" val="tx"/>
                    </a:ext>
                  </a:extLst>
                </a:hlinkClick>
              </a:rPr>
              <a:t>2</a:t>
            </a:r>
            <a:r>
              <a:rPr lang="en-US" i="1" spc="-50" dirty="0">
                <a:latin typeface="Helvetica" pitchFamily="2" charset="0"/>
                <a:cs typeface="Tahoma"/>
              </a:rPr>
              <a:t>, </a:t>
            </a:r>
            <a:r>
              <a:rPr lang="en-US" i="1" spc="-50" dirty="0">
                <a:latin typeface="Helvetica" pitchFamily="2" charset="0"/>
                <a:cs typeface="Tahoma"/>
                <a:hlinkClick r:id="rId8">
                  <a:extLst>
                    <a:ext uri="{A12FA001-AC4F-418D-AE19-62706E023703}">
                      <ahyp:hlinkClr xmlns:ahyp="http://schemas.microsoft.com/office/drawing/2018/hyperlinkcolor" val="tx"/>
                    </a:ext>
                  </a:extLst>
                </a:hlinkClick>
              </a:rPr>
              <a:t>3</a:t>
            </a:r>
            <a:r>
              <a:rPr lang="en-US" i="1" spc="-50" dirty="0">
                <a:latin typeface="Helvetica" pitchFamily="2" charset="0"/>
                <a:cs typeface="Tahoma"/>
              </a:rPr>
              <a:t>, </a:t>
            </a:r>
            <a:r>
              <a:rPr lang="en-US" i="1" spc="-50" dirty="0">
                <a:latin typeface="Helvetica" pitchFamily="2" charset="0"/>
                <a:cs typeface="Tahoma"/>
                <a:hlinkClick r:id="rId9">
                  <a:extLst>
                    <a:ext uri="{A12FA001-AC4F-418D-AE19-62706E023703}">
                      <ahyp:hlinkClr xmlns:ahyp="http://schemas.microsoft.com/office/drawing/2018/hyperlinkcolor" val="tx"/>
                    </a:ext>
                  </a:extLst>
                </a:hlinkClick>
              </a:rPr>
              <a:t>4</a:t>
            </a:r>
            <a:r>
              <a:rPr lang="en-US" i="1" spc="-50" dirty="0">
                <a:latin typeface="Helvetica" pitchFamily="2" charset="0"/>
                <a:cs typeface="Tahoma"/>
              </a:rPr>
              <a:t>. </a:t>
            </a:r>
            <a:endParaRPr lang="en-US" i="1" dirty="0">
              <a:latin typeface="Helvetica" pitchFamily="2" charset="0"/>
              <a:cs typeface="Courier New"/>
            </a:endParaRPr>
          </a:p>
          <a:p>
            <a:endParaRPr lang="en-US" dirty="0"/>
          </a:p>
        </p:txBody>
      </p:sp>
      <p:sp>
        <p:nvSpPr>
          <p:cNvPr id="8" name="Date Placeholder 7">
            <a:extLst>
              <a:ext uri="{FF2B5EF4-FFF2-40B4-BE49-F238E27FC236}">
                <a16:creationId xmlns:a16="http://schemas.microsoft.com/office/drawing/2014/main" id="{68E9FD0F-4B63-3D40-A93E-3BAF73BC5B0C}"/>
              </a:ext>
            </a:extLst>
          </p:cNvPr>
          <p:cNvSpPr>
            <a:spLocks noGrp="1"/>
          </p:cNvSpPr>
          <p:nvPr>
            <p:ph type="dt" sz="half" idx="10"/>
          </p:nvPr>
        </p:nvSpPr>
        <p:spPr>
          <a:xfrm>
            <a:off x="3304885" y="6356350"/>
            <a:ext cx="817418" cy="365125"/>
          </a:xfrm>
        </p:spPr>
        <p:style>
          <a:lnRef idx="2">
            <a:schemeClr val="dk1"/>
          </a:lnRef>
          <a:fillRef idx="1">
            <a:schemeClr val="lt1"/>
          </a:fillRef>
          <a:effectRef idx="0">
            <a:schemeClr val="dk1"/>
          </a:effectRef>
          <a:fontRef idx="minor">
            <a:schemeClr val="dk1"/>
          </a:fontRef>
        </p:style>
        <p:txBody>
          <a:bodyPr/>
          <a:lstStyle/>
          <a:p>
            <a:r>
              <a:rPr lang="en-US" dirty="0">
                <a:solidFill>
                  <a:schemeClr val="tx1"/>
                </a:solidFill>
              </a:rPr>
              <a:t>2/18/19</a:t>
            </a:r>
          </a:p>
        </p:txBody>
      </p:sp>
      <p:sp>
        <p:nvSpPr>
          <p:cNvPr id="9" name="Footer Placeholder 8">
            <a:extLst>
              <a:ext uri="{FF2B5EF4-FFF2-40B4-BE49-F238E27FC236}">
                <a16:creationId xmlns:a16="http://schemas.microsoft.com/office/drawing/2014/main" id="{DA7CEBC1-5067-9C43-B30B-F0BC7F0E9B8F}"/>
              </a:ext>
            </a:extLst>
          </p:cNvPr>
          <p:cNvSpPr>
            <a:spLocks noGrp="1"/>
          </p:cNvSpPr>
          <p:nvPr>
            <p:ph type="ftr" sz="quarter" idx="11"/>
          </p:nvPr>
        </p:nvSpPr>
        <p:spPr>
          <a:xfrm>
            <a:off x="4122303" y="6356350"/>
            <a:ext cx="4114800" cy="365125"/>
          </a:xfrm>
        </p:spPr>
        <p:style>
          <a:lnRef idx="2">
            <a:schemeClr val="dk1"/>
          </a:lnRef>
          <a:fillRef idx="1">
            <a:schemeClr val="lt1"/>
          </a:fillRef>
          <a:effectRef idx="0">
            <a:schemeClr val="dk1"/>
          </a:effectRef>
          <a:fontRef idx="minor">
            <a:schemeClr val="dk1"/>
          </a:fontRef>
        </p:style>
        <p:txBody>
          <a:bodyPr/>
          <a:lstStyle/>
          <a:p>
            <a:r>
              <a:rPr lang="en-US" dirty="0">
                <a:solidFill>
                  <a:schemeClr val="tx1"/>
                </a:solidFill>
              </a:rPr>
              <a:t>Sample</a:t>
            </a:r>
          </a:p>
        </p:txBody>
      </p:sp>
      <p:sp>
        <p:nvSpPr>
          <p:cNvPr id="11" name="Slide Number Placeholder 10">
            <a:extLst>
              <a:ext uri="{FF2B5EF4-FFF2-40B4-BE49-F238E27FC236}">
                <a16:creationId xmlns:a16="http://schemas.microsoft.com/office/drawing/2014/main" id="{1431DAB2-439C-C649-B3AC-1A1DE9337E08}"/>
              </a:ext>
            </a:extLst>
          </p:cNvPr>
          <p:cNvSpPr>
            <a:spLocks noGrp="1"/>
          </p:cNvSpPr>
          <p:nvPr>
            <p:ph type="sldNum" sz="quarter" idx="12"/>
          </p:nvPr>
        </p:nvSpPr>
        <p:spPr>
          <a:xfrm>
            <a:off x="8237103" y="6356350"/>
            <a:ext cx="682920" cy="365125"/>
          </a:xfrm>
        </p:spPr>
        <p:style>
          <a:lnRef idx="2">
            <a:schemeClr val="dk1"/>
          </a:lnRef>
          <a:fillRef idx="1">
            <a:schemeClr val="lt1"/>
          </a:fillRef>
          <a:effectRef idx="0">
            <a:schemeClr val="dk1"/>
          </a:effectRef>
          <a:fontRef idx="minor">
            <a:schemeClr val="dk1"/>
          </a:fontRef>
        </p:style>
        <p:txBody>
          <a:bodyPr/>
          <a:lstStyle/>
          <a:p>
            <a:pPr algn="r"/>
            <a:fld id="{DD321DBF-325B-3546-BAAF-4F6E3B3181FF}" type="slidenum">
              <a:rPr lang="en-US" smtClean="0">
                <a:solidFill>
                  <a:schemeClr val="tx1"/>
                </a:solidFill>
              </a:rPr>
              <a:pPr algn="r"/>
              <a:t>2</a:t>
            </a:fld>
            <a:endParaRPr lang="en-US" dirty="0">
              <a:solidFill>
                <a:schemeClr val="tx1"/>
              </a:solidFill>
            </a:endParaRPr>
          </a:p>
        </p:txBody>
      </p:sp>
    </p:spTree>
    <p:extLst>
      <p:ext uri="{BB962C8B-B14F-4D97-AF65-F5344CB8AC3E}">
        <p14:creationId xmlns:p14="http://schemas.microsoft.com/office/powerpoint/2010/main" val="5265873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submit_matlab.sh</a:t>
            </a:r>
            <a:endParaRPr lang="en-US" dirty="0"/>
          </a:p>
        </p:txBody>
      </p:sp>
      <p:sp>
        <p:nvSpPr>
          <p:cNvPr id="5" name="object 5"/>
          <p:cNvSpPr txBox="1"/>
          <p:nvPr/>
        </p:nvSpPr>
        <p:spPr>
          <a:xfrm>
            <a:off x="943897" y="1424188"/>
            <a:ext cx="9822426" cy="4660541"/>
          </a:xfrm>
          <a:prstGeom prst="rect">
            <a:avLst/>
          </a:prstGeom>
        </p:spPr>
        <p:txBody>
          <a:bodyPr vert="horz" wrap="square" lIns="0" tIns="33625" rIns="0" bIns="0" rtlCol="0">
            <a:spAutoFit/>
          </a:bodyPr>
          <a:lstStyle/>
          <a:p>
            <a:pPr marL="12689">
              <a:spcBef>
                <a:spcPts val="266"/>
              </a:spcBef>
            </a:pPr>
            <a:r>
              <a:rPr lang="en-US" sz="1498" spc="-6" dirty="0">
                <a:solidFill>
                  <a:srgbClr val="0070C0"/>
                </a:solidFill>
                <a:latin typeface="Consolas" panose="020B0609020204030204" pitchFamily="49" charset="0"/>
                <a:cs typeface="Consolas" panose="020B0609020204030204" pitchFamily="49" charset="0"/>
              </a:rPr>
              <a:t>#!/bin/bash</a:t>
            </a:r>
          </a:p>
          <a:p>
            <a:pPr marL="12689">
              <a:spcBef>
                <a:spcPts val="266"/>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--nodes=1</a:t>
            </a:r>
            <a:r>
              <a:rPr lang="en-US" sz="1498" spc="-6" dirty="0">
                <a:solidFill>
                  <a:srgbClr val="0070C0"/>
                </a:solidFill>
                <a:latin typeface="Consolas" panose="020B0609020204030204" pitchFamily="49" charset="0"/>
                <a:cs typeface="Consolas" panose="020B0609020204030204" pitchFamily="49" charset="0"/>
              </a:rPr>
              <a:t>					</a:t>
            </a:r>
            <a:r>
              <a:rPr lang="en-US" sz="1498"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Number of requested</a:t>
            </a:r>
            <a:r>
              <a:rPr lang="en-US" sz="1498" spc="-59"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nodes</a:t>
            </a:r>
          </a:p>
          <a:p>
            <a:pPr marL="12689">
              <a:spcBef>
                <a:spcPts val="266"/>
              </a:spcBef>
            </a:pPr>
            <a:r>
              <a:rPr lang="en-US" sz="1498" spc="-6" dirty="0">
                <a:solidFill>
                  <a:srgbClr val="0070C0"/>
                </a:solidFill>
                <a:latin typeface="Consolas" panose="020B0609020204030204" pitchFamily="49" charset="0"/>
                <a:cs typeface="Consolas" panose="020B0609020204030204" pitchFamily="49" charset="0"/>
              </a:rPr>
              <a:t>#SBATCH --</a:t>
            </a:r>
            <a:r>
              <a:rPr lang="en-US" sz="1498" spc="-6" dirty="0" err="1">
                <a:solidFill>
                  <a:srgbClr val="0070C0"/>
                </a:solidFill>
                <a:latin typeface="Consolas" panose="020B0609020204030204" pitchFamily="49" charset="0"/>
                <a:cs typeface="Consolas" panose="020B0609020204030204" pitchFamily="49" charset="0"/>
              </a:rPr>
              <a:t>ntasks</a:t>
            </a:r>
            <a:r>
              <a:rPr lang="en-US" sz="1498" spc="-6" dirty="0">
                <a:solidFill>
                  <a:srgbClr val="0070C0"/>
                </a:solidFill>
                <a:latin typeface="Consolas" panose="020B0609020204030204" pitchFamily="49" charset="0"/>
                <a:cs typeface="Consolas" panose="020B0609020204030204" pitchFamily="49" charset="0"/>
              </a:rPr>
              <a:t>=1				# Number of requested tasks</a:t>
            </a:r>
            <a:endParaRPr sz="1498" dirty="0">
              <a:solidFill>
                <a:srgbClr val="0070C0"/>
              </a:solidFill>
              <a:latin typeface="Consolas" panose="020B0609020204030204" pitchFamily="49" charset="0"/>
              <a:cs typeface="Consolas" panose="020B0609020204030204" pitchFamily="49" charset="0"/>
            </a:endParaRP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--time=0:02:00</a:t>
            </a:r>
            <a:r>
              <a:rPr lang="en-US" sz="1498" spc="-6" dirty="0">
                <a:solidFill>
                  <a:srgbClr val="0070C0"/>
                </a:solidFill>
                <a:latin typeface="Consolas" panose="020B0609020204030204" pitchFamily="49" charset="0"/>
                <a:cs typeface="Consolas" panose="020B0609020204030204" pitchFamily="49" charset="0"/>
              </a:rPr>
              <a:t>				</a:t>
            </a:r>
            <a:r>
              <a:rPr lang="en-US" sz="1498"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Max</a:t>
            </a:r>
            <a:r>
              <a:rPr lang="en-US" sz="1498" spc="-20" dirty="0">
                <a:solidFill>
                  <a:srgbClr val="0070C0"/>
                </a:solidFill>
                <a:latin typeface="Consolas" panose="020B0609020204030204" pitchFamily="49" charset="0"/>
                <a:cs typeface="Consolas" panose="020B0609020204030204" pitchFamily="49" charset="0"/>
              </a:rPr>
              <a:t> </a:t>
            </a:r>
            <a:r>
              <a:rPr lang="en-US" sz="1498" spc="-6" dirty="0" err="1">
                <a:solidFill>
                  <a:srgbClr val="0070C0"/>
                </a:solidFill>
                <a:latin typeface="Consolas" panose="020B0609020204030204" pitchFamily="49" charset="0"/>
                <a:cs typeface="Consolas" panose="020B0609020204030204" pitchFamily="49" charset="0"/>
              </a:rPr>
              <a:t>walltime</a:t>
            </a:r>
            <a:endParaRPr sz="1498" dirty="0">
              <a:solidFill>
                <a:srgbClr val="0070C0"/>
              </a:solidFill>
              <a:latin typeface="Consolas" panose="020B0609020204030204" pitchFamily="49" charset="0"/>
              <a:cs typeface="Consolas" panose="020B0609020204030204" pitchFamily="49" charset="0"/>
            </a:endParaRPr>
          </a:p>
          <a:p>
            <a:pPr marL="12689">
              <a:spcBef>
                <a:spcPts val="200"/>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a:t>
            </a:r>
            <a:r>
              <a:rPr sz="1498" spc="-6" dirty="0" err="1">
                <a:solidFill>
                  <a:srgbClr val="0070C0"/>
                </a:solidFill>
                <a:latin typeface="Consolas" panose="020B0609020204030204" pitchFamily="49" charset="0"/>
                <a:cs typeface="Consolas" panose="020B0609020204030204" pitchFamily="49" charset="0"/>
              </a:rPr>
              <a:t>qos</a:t>
            </a:r>
            <a:r>
              <a:rPr sz="1498" spc="-6" dirty="0">
                <a:solidFill>
                  <a:srgbClr val="0070C0"/>
                </a:solidFill>
                <a:latin typeface="Consolas" panose="020B0609020204030204" pitchFamily="49" charset="0"/>
                <a:cs typeface="Consolas" panose="020B0609020204030204" pitchFamily="49" charset="0"/>
              </a:rPr>
              <a:t>=</a:t>
            </a:r>
            <a:r>
              <a:rPr lang="en-US" sz="1498" spc="-6" dirty="0">
                <a:solidFill>
                  <a:srgbClr val="0070C0"/>
                </a:solidFill>
                <a:latin typeface="Consolas" panose="020B0609020204030204" pitchFamily="49" charset="0"/>
                <a:cs typeface="Consolas" panose="020B0609020204030204" pitchFamily="49" charset="0"/>
              </a:rPr>
              <a:t>testing				</a:t>
            </a:r>
            <a:r>
              <a:rPr lang="en-US" sz="1498"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Specify debug</a:t>
            </a:r>
            <a:r>
              <a:rPr lang="en-US" sz="1498" spc="-30"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QOS</a:t>
            </a:r>
            <a:endParaRPr sz="1498" dirty="0">
              <a:solidFill>
                <a:srgbClr val="0070C0"/>
              </a:solidFill>
              <a:latin typeface="Consolas" panose="020B0609020204030204" pitchFamily="49" charset="0"/>
              <a:cs typeface="Consolas" panose="020B0609020204030204" pitchFamily="49" charset="0"/>
            </a:endParaRPr>
          </a:p>
          <a:p>
            <a:pPr marL="12689">
              <a:spcBef>
                <a:spcPts val="170"/>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--partition=</a:t>
            </a:r>
            <a:r>
              <a:rPr lang="en-US" sz="1498" spc="-6" dirty="0" err="1">
                <a:solidFill>
                  <a:srgbClr val="0070C0"/>
                </a:solidFill>
                <a:latin typeface="Consolas" panose="020B0609020204030204" pitchFamily="49" charset="0"/>
                <a:cs typeface="Consolas" panose="020B0609020204030204" pitchFamily="49" charset="0"/>
              </a:rPr>
              <a:t>shas</a:t>
            </a:r>
            <a:r>
              <a:rPr lang="en-US" sz="1498" spc="-6" dirty="0">
                <a:solidFill>
                  <a:srgbClr val="0070C0"/>
                </a:solidFill>
                <a:latin typeface="Consolas" panose="020B0609020204030204" pitchFamily="49" charset="0"/>
                <a:cs typeface="Consolas" panose="020B0609020204030204" pitchFamily="49" charset="0"/>
              </a:rPr>
              <a:t>-testing			</a:t>
            </a:r>
            <a:r>
              <a:rPr lang="en-US" sz="1498"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Specify Summit </a:t>
            </a:r>
            <a:r>
              <a:rPr lang="en-US" sz="1498" spc="-6" dirty="0" err="1">
                <a:solidFill>
                  <a:srgbClr val="0070C0"/>
                </a:solidFill>
                <a:latin typeface="Consolas" panose="020B0609020204030204" pitchFamily="49" charset="0"/>
                <a:cs typeface="Consolas" panose="020B0609020204030204" pitchFamily="49" charset="0"/>
              </a:rPr>
              <a:t>haswell</a:t>
            </a:r>
            <a:r>
              <a:rPr lang="en-US" sz="1498" spc="-85"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nodes</a:t>
            </a:r>
            <a:endParaRPr sz="1498" dirty="0">
              <a:solidFill>
                <a:srgbClr val="0070C0"/>
              </a:solidFill>
              <a:latin typeface="Consolas" panose="020B0609020204030204" pitchFamily="49" charset="0"/>
              <a:cs typeface="Consolas" panose="020B0609020204030204" pitchFamily="49" charset="0"/>
            </a:endParaRPr>
          </a:p>
          <a:p>
            <a:pPr marL="12689">
              <a:spcBef>
                <a:spcPts val="200"/>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--output=matlab_%</a:t>
            </a:r>
            <a:r>
              <a:rPr sz="1498" spc="-6" dirty="0" err="1">
                <a:solidFill>
                  <a:srgbClr val="0070C0"/>
                </a:solidFill>
                <a:latin typeface="Consolas" panose="020B0609020204030204" pitchFamily="49" charset="0"/>
                <a:cs typeface="Consolas" panose="020B0609020204030204" pitchFamily="49" charset="0"/>
              </a:rPr>
              <a:t>j.out</a:t>
            </a:r>
            <a:r>
              <a:rPr lang="en-US" sz="1498" spc="-6" dirty="0">
                <a:solidFill>
                  <a:srgbClr val="0070C0"/>
                </a:solidFill>
                <a:latin typeface="Consolas" panose="020B0609020204030204" pitchFamily="49" charset="0"/>
                <a:cs typeface="Consolas" panose="020B0609020204030204" pitchFamily="49" charset="0"/>
              </a:rPr>
              <a:t>			# Output file name</a:t>
            </a:r>
            <a:endParaRPr sz="1498" dirty="0">
              <a:solidFill>
                <a:srgbClr val="0070C0"/>
              </a:solidFill>
              <a:latin typeface="Consolas" panose="020B0609020204030204" pitchFamily="49" charset="0"/>
              <a:cs typeface="Consolas" panose="020B0609020204030204" pitchFamily="49" charset="0"/>
            </a:endParaRP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--reservation=</a:t>
            </a:r>
            <a:r>
              <a:rPr lang="en-US" sz="1600" dirty="0">
                <a:solidFill>
                  <a:srgbClr val="0070C0"/>
                </a:solidFill>
                <a:latin typeface="Consolas" panose="020B0609020204030204" pitchFamily="49" charset="0"/>
                <a:cs typeface="Consolas" panose="020B0609020204030204" pitchFamily="49" charset="0"/>
              </a:rPr>
              <a:t>job_submission_2019 </a:t>
            </a:r>
            <a:r>
              <a:rPr lang="en-US" sz="1498" spc="-6" dirty="0">
                <a:solidFill>
                  <a:srgbClr val="0070C0"/>
                </a:solidFill>
                <a:latin typeface="Consolas" panose="020B0609020204030204" pitchFamily="49" charset="0"/>
                <a:cs typeface="Consolas" panose="020B0609020204030204" pitchFamily="49" charset="0"/>
              </a:rPr>
              <a:t>		# Reservation name</a:t>
            </a:r>
          </a:p>
          <a:p>
            <a:pPr marL="12689">
              <a:spcBef>
                <a:spcPts val="164"/>
              </a:spcBef>
            </a:pPr>
            <a:endParaRPr lang="en-US" sz="1498" spc="-6" dirty="0">
              <a:solidFill>
                <a:srgbClr val="0070C0"/>
              </a:solidFill>
              <a:latin typeface="Consolas" panose="020B0609020204030204" pitchFamily="49" charset="0"/>
              <a:cs typeface="Consolas" panose="020B0609020204030204" pitchFamily="49" charset="0"/>
            </a:endParaRP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 purge all modules</a:t>
            </a: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module purge</a:t>
            </a:r>
          </a:p>
          <a:p>
            <a:pPr marL="12689">
              <a:spcBef>
                <a:spcPts val="164"/>
              </a:spcBef>
            </a:pPr>
            <a:endParaRPr lang="en-US" sz="1498" spc="-6" dirty="0">
              <a:solidFill>
                <a:srgbClr val="0070C0"/>
              </a:solidFill>
              <a:latin typeface="Consolas" panose="020B0609020204030204" pitchFamily="49" charset="0"/>
              <a:cs typeface="Consolas" panose="020B0609020204030204" pitchFamily="49" charset="0"/>
            </a:endParaRP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 Load </a:t>
            </a:r>
            <a:r>
              <a:rPr lang="en-US" sz="1498" spc="-6" dirty="0" err="1">
                <a:solidFill>
                  <a:srgbClr val="0070C0"/>
                </a:solidFill>
                <a:latin typeface="Consolas" panose="020B0609020204030204" pitchFamily="49" charset="0"/>
                <a:cs typeface="Consolas" panose="020B0609020204030204" pitchFamily="49" charset="0"/>
              </a:rPr>
              <a:t>Matlab</a:t>
            </a:r>
            <a:r>
              <a:rPr lang="en-US" sz="1498" spc="-6" dirty="0">
                <a:solidFill>
                  <a:srgbClr val="0070C0"/>
                </a:solidFill>
                <a:latin typeface="Consolas" panose="020B0609020204030204" pitchFamily="49" charset="0"/>
                <a:cs typeface="Consolas" panose="020B0609020204030204" pitchFamily="49" charset="0"/>
              </a:rPr>
              <a:t> module</a:t>
            </a: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module load </a:t>
            </a:r>
            <a:r>
              <a:rPr lang="en-US" sz="1498" spc="-6" dirty="0" err="1">
                <a:solidFill>
                  <a:srgbClr val="0070C0"/>
                </a:solidFill>
                <a:latin typeface="Consolas" panose="020B0609020204030204" pitchFamily="49" charset="0"/>
                <a:cs typeface="Consolas" panose="020B0609020204030204" pitchFamily="49" charset="0"/>
              </a:rPr>
              <a:t>matlab</a:t>
            </a:r>
            <a:endParaRPr lang="en-US" sz="1498" spc="-6" dirty="0">
              <a:solidFill>
                <a:srgbClr val="0070C0"/>
              </a:solidFill>
              <a:latin typeface="Consolas" panose="020B0609020204030204" pitchFamily="49" charset="0"/>
              <a:cs typeface="Consolas" panose="020B0609020204030204" pitchFamily="49" charset="0"/>
            </a:endParaRPr>
          </a:p>
          <a:p>
            <a:pPr marL="12689">
              <a:spcBef>
                <a:spcPts val="164"/>
              </a:spcBef>
            </a:pPr>
            <a:endParaRPr lang="en-US" sz="1498" spc="-6" dirty="0">
              <a:solidFill>
                <a:srgbClr val="0070C0"/>
              </a:solidFill>
              <a:latin typeface="Consolas" panose="020B0609020204030204" pitchFamily="49" charset="0"/>
              <a:cs typeface="Consolas" panose="020B0609020204030204" pitchFamily="49" charset="0"/>
            </a:endParaRP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 Run </a:t>
            </a:r>
            <a:r>
              <a:rPr lang="en-US" sz="1498" spc="-6" dirty="0" err="1">
                <a:solidFill>
                  <a:srgbClr val="0070C0"/>
                </a:solidFill>
                <a:latin typeface="Consolas" panose="020B0609020204030204" pitchFamily="49" charset="0"/>
                <a:cs typeface="Consolas" panose="020B0609020204030204" pitchFamily="49" charset="0"/>
              </a:rPr>
              <a:t>matlab</a:t>
            </a:r>
            <a:r>
              <a:rPr lang="en-US" sz="1498" spc="-6" dirty="0">
                <a:solidFill>
                  <a:srgbClr val="0070C0"/>
                </a:solidFill>
                <a:latin typeface="Consolas" panose="020B0609020204030204" pitchFamily="49" charset="0"/>
                <a:cs typeface="Consolas" panose="020B0609020204030204" pitchFamily="49" charset="0"/>
              </a:rPr>
              <a:t> without a GUI</a:t>
            </a: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cd progs</a:t>
            </a:r>
          </a:p>
          <a:p>
            <a:pPr marL="12689">
              <a:spcBef>
                <a:spcPts val="164"/>
              </a:spcBef>
            </a:pPr>
            <a:r>
              <a:rPr lang="en-US" sz="1498" spc="-6" dirty="0" err="1">
                <a:solidFill>
                  <a:srgbClr val="0070C0"/>
                </a:solidFill>
                <a:latin typeface="Consolas" panose="020B0609020204030204" pitchFamily="49" charset="0"/>
                <a:cs typeface="Consolas" panose="020B0609020204030204" pitchFamily="49" charset="0"/>
              </a:rPr>
              <a:t>matlab</a:t>
            </a:r>
            <a:r>
              <a:rPr lang="en-US" sz="1498" spc="-6" dirty="0">
                <a:solidFill>
                  <a:srgbClr val="0070C0"/>
                </a:solidFill>
                <a:latin typeface="Consolas" panose="020B0609020204030204" pitchFamily="49" charset="0"/>
                <a:cs typeface="Consolas" panose="020B0609020204030204" pitchFamily="49" charset="0"/>
              </a:rPr>
              <a:t> -</a:t>
            </a:r>
            <a:r>
              <a:rPr lang="en-US" sz="1498" spc="-6" dirty="0" err="1">
                <a:solidFill>
                  <a:srgbClr val="0070C0"/>
                </a:solidFill>
                <a:latin typeface="Consolas" panose="020B0609020204030204" pitchFamily="49" charset="0"/>
                <a:cs typeface="Consolas" panose="020B0609020204030204" pitchFamily="49" charset="0"/>
              </a:rPr>
              <a:t>nodisplay</a:t>
            </a:r>
            <a:r>
              <a:rPr lang="en-US" sz="1498" spc="-89"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a:t>
            </a:r>
            <a:r>
              <a:rPr lang="en-US" sz="1498" spc="-6" dirty="0" err="1">
                <a:solidFill>
                  <a:srgbClr val="0070C0"/>
                </a:solidFill>
                <a:latin typeface="Consolas" panose="020B0609020204030204" pitchFamily="49" charset="0"/>
                <a:cs typeface="Consolas" panose="020B0609020204030204" pitchFamily="49" charset="0"/>
              </a:rPr>
              <a:t>nodesktop</a:t>
            </a:r>
            <a:r>
              <a:rPr lang="en-US" sz="1498" spc="-6" dirty="0">
                <a:solidFill>
                  <a:srgbClr val="0070C0"/>
                </a:solidFill>
                <a:latin typeface="Consolas" panose="020B0609020204030204" pitchFamily="49" charset="0"/>
                <a:cs typeface="Consolas" panose="020B0609020204030204" pitchFamily="49" charset="0"/>
              </a:rPr>
              <a:t> –r ”</a:t>
            </a:r>
            <a:r>
              <a:rPr lang="en-US" sz="1498" spc="-6" dirty="0" err="1">
                <a:solidFill>
                  <a:srgbClr val="0070C0"/>
                </a:solidFill>
                <a:latin typeface="Consolas" panose="020B0609020204030204" pitchFamily="49" charset="0"/>
                <a:cs typeface="Consolas" panose="020B0609020204030204" pitchFamily="49" charset="0"/>
              </a:rPr>
              <a:t>matlab_tic</a:t>
            </a:r>
            <a:r>
              <a:rPr lang="en-US" sz="1498" spc="-6" dirty="0">
                <a:solidFill>
                  <a:srgbClr val="0070C0"/>
                </a:solidFill>
                <a:latin typeface="Consolas" panose="020B0609020204030204" pitchFamily="49" charset="0"/>
                <a:cs typeface="Consolas" panose="020B0609020204030204" pitchFamily="49" charset="0"/>
              </a:rPr>
              <a:t>;”</a:t>
            </a:r>
            <a:endParaRPr lang="en-US" sz="1498" dirty="0">
              <a:solidFill>
                <a:srgbClr val="0070C0"/>
              </a:solidFill>
              <a:latin typeface="Consolas" panose="020B0609020204030204" pitchFamily="49" charset="0"/>
              <a:cs typeface="Consolas" panose="020B0609020204030204" pitchFamily="49" charset="0"/>
            </a:endParaRPr>
          </a:p>
        </p:txBody>
      </p:sp>
      <p:sp>
        <p:nvSpPr>
          <p:cNvPr id="16" name="Date Placeholder 15">
            <a:extLst>
              <a:ext uri="{FF2B5EF4-FFF2-40B4-BE49-F238E27FC236}">
                <a16:creationId xmlns:a16="http://schemas.microsoft.com/office/drawing/2014/main" id="{36B23A50-9B72-144E-9286-1A9812CDC268}"/>
              </a:ext>
            </a:extLst>
          </p:cNvPr>
          <p:cNvSpPr>
            <a:spLocks noGrp="1"/>
          </p:cNvSpPr>
          <p:nvPr>
            <p:ph type="dt" sz="half" idx="10"/>
          </p:nvPr>
        </p:nvSpPr>
        <p:spPr/>
        <p:txBody>
          <a:bodyPr/>
          <a:lstStyle/>
          <a:p>
            <a:fld id="{64EBAE62-8937-0C42-BA7D-07894CCE1D2C}" type="datetime1">
              <a:rPr lang="en-US" smtClean="0"/>
              <a:t>2/18/19</a:t>
            </a:fld>
            <a:endParaRPr lang="en-US"/>
          </a:p>
        </p:txBody>
      </p:sp>
      <p:sp>
        <p:nvSpPr>
          <p:cNvPr id="17" name="Footer Placeholder 16">
            <a:extLst>
              <a:ext uri="{FF2B5EF4-FFF2-40B4-BE49-F238E27FC236}">
                <a16:creationId xmlns:a16="http://schemas.microsoft.com/office/drawing/2014/main" id="{672B4938-349D-BC44-A2A9-3F7D20DAC833}"/>
              </a:ext>
            </a:extLst>
          </p:cNvPr>
          <p:cNvSpPr>
            <a:spLocks noGrp="1"/>
          </p:cNvSpPr>
          <p:nvPr>
            <p:ph type="ftr" sz="quarter" idx="11"/>
          </p:nvPr>
        </p:nvSpPr>
        <p:spPr/>
        <p:txBody>
          <a:bodyPr/>
          <a:lstStyle/>
          <a:p>
            <a:r>
              <a:rPr lang="en-US"/>
              <a:t>Job Submission and Load Balancer</a:t>
            </a:r>
          </a:p>
        </p:txBody>
      </p:sp>
      <p:sp>
        <p:nvSpPr>
          <p:cNvPr id="18" name="Slide Number Placeholder 17">
            <a:extLst>
              <a:ext uri="{FF2B5EF4-FFF2-40B4-BE49-F238E27FC236}">
                <a16:creationId xmlns:a16="http://schemas.microsoft.com/office/drawing/2014/main" id="{AE9CB645-4E2B-1046-B71B-B3FBF5057501}"/>
              </a:ext>
            </a:extLst>
          </p:cNvPr>
          <p:cNvSpPr>
            <a:spLocks noGrp="1"/>
          </p:cNvSpPr>
          <p:nvPr>
            <p:ph type="sldNum" sz="quarter" idx="12"/>
          </p:nvPr>
        </p:nvSpPr>
        <p:spPr/>
        <p:txBody>
          <a:bodyPr/>
          <a:lstStyle/>
          <a:p>
            <a:fld id="{DD321DBF-325B-3546-BAAF-4F6E3B3181FF}" type="slidenum">
              <a:rPr lang="en-US" smtClean="0"/>
              <a:t>20</a:t>
            </a:fld>
            <a:endParaRPr lang="en-US"/>
          </a:p>
        </p:txBody>
      </p:sp>
    </p:spTree>
    <p:extLst>
      <p:ext uri="{BB962C8B-B14F-4D97-AF65-F5344CB8AC3E}">
        <p14:creationId xmlns:p14="http://schemas.microsoft.com/office/powerpoint/2010/main" val="33682707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Your turn</a:t>
            </a:r>
            <a:endParaRPr lang="en-US" dirty="0"/>
          </a:p>
        </p:txBody>
      </p:sp>
      <p:sp>
        <p:nvSpPr>
          <p:cNvPr id="3" name="object 3"/>
          <p:cNvSpPr txBox="1">
            <a:spLocks noGrp="1"/>
          </p:cNvSpPr>
          <p:nvPr>
            <p:ph idx="1"/>
          </p:nvPr>
        </p:nvSpPr>
        <p:spPr>
          <a:xfrm>
            <a:off x="838200" y="1573897"/>
            <a:ext cx="10515600" cy="4163129"/>
          </a:xfrm>
        </p:spPr>
        <p:txBody>
          <a:bodyPr>
            <a:noAutofit/>
          </a:bodyPr>
          <a:lstStyle/>
          <a:p>
            <a:r>
              <a:rPr lang="en-US" sz="1400" dirty="0"/>
              <a:t>Submit a </a:t>
            </a:r>
            <a:r>
              <a:rPr lang="en-US" sz="1400" dirty="0" err="1"/>
              <a:t>slurm</a:t>
            </a:r>
            <a:r>
              <a:rPr lang="en-US" sz="1400" dirty="0"/>
              <a:t> job with the following instructions:</a:t>
            </a:r>
          </a:p>
          <a:p>
            <a:endParaRPr lang="en-US" sz="1400" dirty="0"/>
          </a:p>
          <a:p>
            <a:r>
              <a:rPr lang="en-US" sz="1400" dirty="0"/>
              <a:t>Create an R program called </a:t>
            </a:r>
            <a:r>
              <a:rPr lang="en-US" sz="1400" dirty="0" err="1"/>
              <a:t>R_program.R</a:t>
            </a:r>
            <a:r>
              <a:rPr lang="en-US" sz="1400" dirty="0"/>
              <a:t> that creates a vector called  “planets” and then list the planets in the vector. Syntax:</a:t>
            </a:r>
          </a:p>
          <a:p>
            <a:pPr marL="457200" lvl="1" indent="0">
              <a:buNone/>
            </a:pPr>
            <a:r>
              <a:rPr lang="en-US" sz="1400" dirty="0">
                <a:solidFill>
                  <a:srgbClr val="0070C0"/>
                </a:solidFill>
              </a:rPr>
              <a:t>planets -&gt; planets &lt;- c("Mercury", "Venus", "Earth",  "Mars", "Jupiter", "Saturn", "Uranus", "Neptune", "Pluto")</a:t>
            </a:r>
          </a:p>
          <a:p>
            <a:pPr lvl="1"/>
            <a:endParaRPr lang="en-US" sz="1400" dirty="0"/>
          </a:p>
          <a:p>
            <a:r>
              <a:rPr lang="en-US" sz="1400" dirty="0"/>
              <a:t>Print off the vector. Syntax:</a:t>
            </a:r>
          </a:p>
          <a:p>
            <a:pPr marL="457200" lvl="1" indent="0">
              <a:buNone/>
            </a:pPr>
            <a:r>
              <a:rPr lang="en-US" sz="1400" dirty="0">
                <a:solidFill>
                  <a:srgbClr val="0070C0"/>
                </a:solidFill>
              </a:rPr>
              <a:t>planets</a:t>
            </a:r>
          </a:p>
          <a:p>
            <a:pPr marL="457200" lvl="1" indent="0">
              <a:buNone/>
            </a:pPr>
            <a:endParaRPr lang="en-US" sz="1400" dirty="0"/>
          </a:p>
          <a:p>
            <a:r>
              <a:rPr lang="en-US" sz="1400" dirty="0"/>
              <a:t>Create a bash script called </a:t>
            </a:r>
            <a:r>
              <a:rPr lang="en-US" sz="1400" dirty="0" err="1"/>
              <a:t>submit_R.sh</a:t>
            </a:r>
            <a:r>
              <a:rPr lang="en-US" sz="1400" dirty="0"/>
              <a:t> that runs the R script (hint: Copy and modify the </a:t>
            </a:r>
            <a:r>
              <a:rPr lang="en-US" sz="1400" dirty="0" err="1"/>
              <a:t>matlab</a:t>
            </a:r>
            <a:r>
              <a:rPr lang="en-US" sz="1400" dirty="0"/>
              <a:t> job script you just ran)</a:t>
            </a:r>
          </a:p>
          <a:p>
            <a:r>
              <a:rPr lang="en-US" sz="1400" dirty="0"/>
              <a:t>In the script, you’ll run R with the following syntax:</a:t>
            </a:r>
          </a:p>
          <a:p>
            <a:pPr marL="457200" lvl="1" indent="0">
              <a:buNone/>
            </a:pPr>
            <a:r>
              <a:rPr lang="en-US" sz="1400" dirty="0" err="1">
                <a:solidFill>
                  <a:srgbClr val="0070C0"/>
                </a:solidFill>
              </a:rPr>
              <a:t>Rscript</a:t>
            </a:r>
            <a:r>
              <a:rPr lang="en-US" sz="1400" dirty="0">
                <a:solidFill>
                  <a:srgbClr val="0070C0"/>
                </a:solidFill>
              </a:rPr>
              <a:t> </a:t>
            </a:r>
            <a:r>
              <a:rPr lang="en-US" sz="1400" dirty="0" err="1">
                <a:solidFill>
                  <a:srgbClr val="0070C0"/>
                </a:solidFill>
              </a:rPr>
              <a:t>R_program.R</a:t>
            </a:r>
            <a:endParaRPr lang="en-US" sz="1400" dirty="0">
              <a:solidFill>
                <a:srgbClr val="0070C0"/>
              </a:solidFill>
            </a:endParaRPr>
          </a:p>
          <a:p>
            <a:pPr lvl="1"/>
            <a:endParaRPr lang="en-US" sz="1400" dirty="0"/>
          </a:p>
          <a:p>
            <a:r>
              <a:rPr lang="en-US" sz="1400" dirty="0"/>
              <a:t>Don’t forget to load the R module before the </a:t>
            </a:r>
            <a:r>
              <a:rPr lang="en-US" sz="1400" dirty="0" err="1"/>
              <a:t>Rscript</a:t>
            </a:r>
            <a:r>
              <a:rPr lang="en-US" sz="1400" dirty="0"/>
              <a:t> command!</a:t>
            </a:r>
          </a:p>
        </p:txBody>
      </p:sp>
      <p:sp>
        <p:nvSpPr>
          <p:cNvPr id="4" name="Date Placeholder 3">
            <a:extLst>
              <a:ext uri="{FF2B5EF4-FFF2-40B4-BE49-F238E27FC236}">
                <a16:creationId xmlns:a16="http://schemas.microsoft.com/office/drawing/2014/main" id="{CE1DF755-2089-864A-A6FF-0F781488D829}"/>
              </a:ext>
            </a:extLst>
          </p:cNvPr>
          <p:cNvSpPr>
            <a:spLocks noGrp="1"/>
          </p:cNvSpPr>
          <p:nvPr>
            <p:ph type="dt" sz="half" idx="10"/>
          </p:nvPr>
        </p:nvSpPr>
        <p:spPr/>
        <p:txBody>
          <a:bodyPr/>
          <a:lstStyle/>
          <a:p>
            <a:fld id="{F1FBF58F-B444-B74D-B0EF-81096AA3D4BE}" type="datetime1">
              <a:rPr lang="en-US" smtClean="0"/>
              <a:t>2/13/19</a:t>
            </a:fld>
            <a:endParaRPr lang="en-US"/>
          </a:p>
        </p:txBody>
      </p:sp>
      <p:sp>
        <p:nvSpPr>
          <p:cNvPr id="5" name="Footer Placeholder 4">
            <a:extLst>
              <a:ext uri="{FF2B5EF4-FFF2-40B4-BE49-F238E27FC236}">
                <a16:creationId xmlns:a16="http://schemas.microsoft.com/office/drawing/2014/main" id="{8CCBCF13-AA64-2046-858E-57F14C2AAA4B}"/>
              </a:ext>
            </a:extLst>
          </p:cNvPr>
          <p:cNvSpPr>
            <a:spLocks noGrp="1"/>
          </p:cNvSpPr>
          <p:nvPr>
            <p:ph type="ftr" sz="quarter" idx="11"/>
          </p:nvPr>
        </p:nvSpPr>
        <p:spPr/>
        <p:txBody>
          <a:bodyPr/>
          <a:lstStyle/>
          <a:p>
            <a:r>
              <a:rPr lang="en-US"/>
              <a:t>Job Submission and Load Balancer</a:t>
            </a:r>
          </a:p>
        </p:txBody>
      </p:sp>
      <p:sp>
        <p:nvSpPr>
          <p:cNvPr id="6" name="Slide Number Placeholder 5">
            <a:extLst>
              <a:ext uri="{FF2B5EF4-FFF2-40B4-BE49-F238E27FC236}">
                <a16:creationId xmlns:a16="http://schemas.microsoft.com/office/drawing/2014/main" id="{12C77B3C-A3F1-2646-93A8-E496D00D3034}"/>
              </a:ext>
            </a:extLst>
          </p:cNvPr>
          <p:cNvSpPr>
            <a:spLocks noGrp="1"/>
          </p:cNvSpPr>
          <p:nvPr>
            <p:ph type="sldNum" sz="quarter" idx="12"/>
          </p:nvPr>
        </p:nvSpPr>
        <p:spPr/>
        <p:txBody>
          <a:bodyPr/>
          <a:lstStyle/>
          <a:p>
            <a:fld id="{DD321DBF-325B-3546-BAAF-4F6E3B3181FF}" type="slidenum">
              <a:rPr lang="en-US" smtClean="0"/>
              <a:t>21</a:t>
            </a:fld>
            <a:endParaRPr lang="en-US"/>
          </a:p>
        </p:txBody>
      </p:sp>
    </p:spTree>
    <p:extLst>
      <p:ext uri="{BB962C8B-B14F-4D97-AF65-F5344CB8AC3E}">
        <p14:creationId xmlns:p14="http://schemas.microsoft.com/office/powerpoint/2010/main" val="16751955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Solution: R_program.R</a:t>
            </a:r>
            <a:endParaRPr lang="en-US" dirty="0"/>
          </a:p>
        </p:txBody>
      </p:sp>
      <p:sp>
        <p:nvSpPr>
          <p:cNvPr id="3" name="object 3"/>
          <p:cNvSpPr txBox="1"/>
          <p:nvPr/>
        </p:nvSpPr>
        <p:spPr>
          <a:xfrm>
            <a:off x="928057" y="1930798"/>
            <a:ext cx="9248329" cy="1772910"/>
          </a:xfrm>
          <a:prstGeom prst="rect">
            <a:avLst/>
          </a:prstGeom>
        </p:spPr>
        <p:txBody>
          <a:bodyPr vert="horz" wrap="square" lIns="0" tIns="12689" rIns="0" bIns="0" rtlCol="0">
            <a:spAutoFit/>
          </a:bodyPr>
          <a:lstStyle/>
          <a:p>
            <a:pPr marL="12689" marR="5075">
              <a:spcBef>
                <a:spcPts val="99"/>
              </a:spcBef>
            </a:pPr>
            <a:r>
              <a:rPr sz="1698" dirty="0">
                <a:solidFill>
                  <a:srgbClr val="0070C0"/>
                </a:solidFill>
                <a:latin typeface="Consolas" panose="020B0609020204030204" pitchFamily="49" charset="0"/>
                <a:cs typeface="Consolas" panose="020B0609020204030204" pitchFamily="49" charset="0"/>
              </a:rPr>
              <a:t>#</a:t>
            </a:r>
            <a:r>
              <a:rPr lang="en-US" sz="1698" dirty="0">
                <a:solidFill>
                  <a:srgbClr val="0070C0"/>
                </a:solidFill>
                <a:latin typeface="Consolas" panose="020B0609020204030204" pitchFamily="49" charset="0"/>
                <a:cs typeface="Consolas" panose="020B0609020204030204" pitchFamily="49" charset="0"/>
              </a:rPr>
              <a:t> </a:t>
            </a:r>
            <a:r>
              <a:rPr sz="1698" dirty="0">
                <a:solidFill>
                  <a:srgbClr val="0070C0"/>
                </a:solidFill>
                <a:latin typeface="Consolas" panose="020B0609020204030204" pitchFamily="49" charset="0"/>
                <a:cs typeface="Consolas" panose="020B0609020204030204" pitchFamily="49" charset="0"/>
              </a:rPr>
              <a:t>Simple R code exampl</a:t>
            </a:r>
            <a:r>
              <a:rPr lang="en-US" sz="1698" dirty="0">
                <a:solidFill>
                  <a:srgbClr val="0070C0"/>
                </a:solidFill>
                <a:latin typeface="Consolas" panose="020B0609020204030204" pitchFamily="49" charset="0"/>
                <a:cs typeface="Consolas" panose="020B0609020204030204" pitchFamily="49" charset="0"/>
              </a:rPr>
              <a:t>e</a:t>
            </a:r>
          </a:p>
          <a:p>
            <a:pPr marL="12689" marR="5075">
              <a:spcBef>
                <a:spcPts val="99"/>
              </a:spcBef>
            </a:pPr>
            <a:endParaRPr lang="en-US" sz="1698" dirty="0">
              <a:solidFill>
                <a:srgbClr val="0070C0"/>
              </a:solidFill>
              <a:latin typeface="Consolas" panose="020B0609020204030204" pitchFamily="49" charset="0"/>
              <a:cs typeface="Consolas" panose="020B0609020204030204" pitchFamily="49" charset="0"/>
            </a:endParaRPr>
          </a:p>
          <a:p>
            <a:pPr marL="12689">
              <a:spcBef>
                <a:spcPts val="489"/>
              </a:spcBef>
            </a:pPr>
            <a:r>
              <a:rPr lang="en-US" sz="1698" dirty="0">
                <a:solidFill>
                  <a:srgbClr val="0070C0"/>
                </a:solidFill>
                <a:latin typeface="Consolas" panose="020B0609020204030204" pitchFamily="49" charset="0"/>
                <a:cs typeface="Consolas" panose="020B0609020204030204" pitchFamily="49" charset="0"/>
              </a:rPr>
              <a:t># Create vector</a:t>
            </a:r>
          </a:p>
          <a:p>
            <a:pPr marL="12689" marR="5075">
              <a:spcBef>
                <a:spcPts val="394"/>
              </a:spcBef>
            </a:pPr>
            <a:r>
              <a:rPr lang="en-US" sz="1698" dirty="0">
                <a:solidFill>
                  <a:srgbClr val="0070C0"/>
                </a:solidFill>
                <a:latin typeface="Consolas" panose="020B0609020204030204" pitchFamily="49" charset="0"/>
                <a:cs typeface="Consolas" panose="020B0609020204030204" pitchFamily="49" charset="0"/>
              </a:rPr>
              <a:t>planets &lt;- c("Mercury", "Venus", "Earth",  "Saturn", "Uranus", "Mars",</a:t>
            </a:r>
          </a:p>
          <a:p>
            <a:pPr marL="12689" marR="5075">
              <a:spcBef>
                <a:spcPts val="394"/>
              </a:spcBef>
            </a:pPr>
            <a:r>
              <a:rPr lang="en-US" sz="1698" dirty="0">
                <a:solidFill>
                  <a:srgbClr val="0070C0"/>
                </a:solidFill>
                <a:latin typeface="Consolas" panose="020B0609020204030204" pitchFamily="49" charset="0"/>
                <a:cs typeface="Consolas" panose="020B0609020204030204" pitchFamily="49" charset="0"/>
              </a:rPr>
              <a:t>"Jupiter", "Neptune",</a:t>
            </a:r>
            <a:r>
              <a:rPr lang="en-US" sz="1698" spc="-46" dirty="0">
                <a:solidFill>
                  <a:srgbClr val="0070C0"/>
                </a:solidFill>
                <a:latin typeface="Consolas" panose="020B0609020204030204" pitchFamily="49" charset="0"/>
                <a:cs typeface="Consolas" panose="020B0609020204030204" pitchFamily="49" charset="0"/>
              </a:rPr>
              <a:t> </a:t>
            </a:r>
            <a:r>
              <a:rPr lang="en-US" sz="1698" dirty="0">
                <a:solidFill>
                  <a:srgbClr val="0070C0"/>
                </a:solidFill>
                <a:latin typeface="Consolas" panose="020B0609020204030204" pitchFamily="49" charset="0"/>
                <a:cs typeface="Consolas" panose="020B0609020204030204" pitchFamily="49" charset="0"/>
              </a:rPr>
              <a:t>"Pluto")</a:t>
            </a:r>
          </a:p>
          <a:p>
            <a:pPr marL="12689" marR="5075">
              <a:spcBef>
                <a:spcPts val="99"/>
              </a:spcBef>
            </a:pPr>
            <a:endParaRPr sz="1698" dirty="0">
              <a:latin typeface="Courier New"/>
              <a:cs typeface="Courier New"/>
            </a:endParaRPr>
          </a:p>
        </p:txBody>
      </p:sp>
      <p:sp>
        <p:nvSpPr>
          <p:cNvPr id="7" name="object 7"/>
          <p:cNvSpPr txBox="1"/>
          <p:nvPr/>
        </p:nvSpPr>
        <p:spPr>
          <a:xfrm>
            <a:off x="928057" y="3943818"/>
            <a:ext cx="2366377" cy="631444"/>
          </a:xfrm>
          <a:prstGeom prst="rect">
            <a:avLst/>
          </a:prstGeom>
        </p:spPr>
        <p:txBody>
          <a:bodyPr vert="horz" wrap="square" lIns="0" tIns="12689" rIns="0" bIns="0" rtlCol="0">
            <a:spAutoFit/>
          </a:bodyPr>
          <a:lstStyle/>
          <a:p>
            <a:pPr marL="12689" marR="5075">
              <a:lnSpc>
                <a:spcPct val="120900"/>
              </a:lnSpc>
              <a:spcBef>
                <a:spcPts val="99"/>
              </a:spcBef>
            </a:pPr>
            <a:r>
              <a:rPr sz="1698" dirty="0">
                <a:solidFill>
                  <a:srgbClr val="0070C0"/>
                </a:solidFill>
                <a:latin typeface="Consolas" panose="020B0609020204030204" pitchFamily="49" charset="0"/>
                <a:cs typeface="Consolas" panose="020B0609020204030204" pitchFamily="49" charset="0"/>
              </a:rPr>
              <a:t># Print off</a:t>
            </a:r>
            <a:r>
              <a:rPr sz="1698" spc="-85" dirty="0">
                <a:solidFill>
                  <a:srgbClr val="0070C0"/>
                </a:solidFill>
                <a:latin typeface="Consolas" panose="020B0609020204030204" pitchFamily="49" charset="0"/>
                <a:cs typeface="Consolas" panose="020B0609020204030204" pitchFamily="49" charset="0"/>
              </a:rPr>
              <a:t> </a:t>
            </a:r>
            <a:r>
              <a:rPr sz="1698" dirty="0">
                <a:solidFill>
                  <a:srgbClr val="0070C0"/>
                </a:solidFill>
                <a:latin typeface="Consolas" panose="020B0609020204030204" pitchFamily="49" charset="0"/>
                <a:cs typeface="Consolas" panose="020B0609020204030204" pitchFamily="49" charset="0"/>
              </a:rPr>
              <a:t>vector  planets</a:t>
            </a:r>
          </a:p>
        </p:txBody>
      </p:sp>
      <p:sp>
        <p:nvSpPr>
          <p:cNvPr id="8" name="Date Placeholder 7">
            <a:extLst>
              <a:ext uri="{FF2B5EF4-FFF2-40B4-BE49-F238E27FC236}">
                <a16:creationId xmlns:a16="http://schemas.microsoft.com/office/drawing/2014/main" id="{D4377704-4CAE-AA48-9D94-F220025A582E}"/>
              </a:ext>
            </a:extLst>
          </p:cNvPr>
          <p:cNvSpPr>
            <a:spLocks noGrp="1"/>
          </p:cNvSpPr>
          <p:nvPr>
            <p:ph type="dt" sz="half" idx="10"/>
          </p:nvPr>
        </p:nvSpPr>
        <p:spPr/>
        <p:txBody>
          <a:bodyPr/>
          <a:lstStyle/>
          <a:p>
            <a:fld id="{DE34AD56-1022-894F-9C26-4D64D38742EC}" type="datetime1">
              <a:rPr lang="en-US" smtClean="0"/>
              <a:t>2/13/19</a:t>
            </a:fld>
            <a:endParaRPr lang="en-US"/>
          </a:p>
        </p:txBody>
      </p:sp>
      <p:sp>
        <p:nvSpPr>
          <p:cNvPr id="9" name="Footer Placeholder 8">
            <a:extLst>
              <a:ext uri="{FF2B5EF4-FFF2-40B4-BE49-F238E27FC236}">
                <a16:creationId xmlns:a16="http://schemas.microsoft.com/office/drawing/2014/main" id="{BFE8825C-1519-0B41-B25A-56C2AE4546A7}"/>
              </a:ext>
            </a:extLst>
          </p:cNvPr>
          <p:cNvSpPr>
            <a:spLocks noGrp="1"/>
          </p:cNvSpPr>
          <p:nvPr>
            <p:ph type="ftr" sz="quarter" idx="11"/>
          </p:nvPr>
        </p:nvSpPr>
        <p:spPr/>
        <p:txBody>
          <a:bodyPr/>
          <a:lstStyle/>
          <a:p>
            <a:r>
              <a:rPr lang="en-US"/>
              <a:t>Job Submission and Load Balancer</a:t>
            </a:r>
          </a:p>
        </p:txBody>
      </p:sp>
      <p:sp>
        <p:nvSpPr>
          <p:cNvPr id="10" name="Slide Number Placeholder 9">
            <a:extLst>
              <a:ext uri="{FF2B5EF4-FFF2-40B4-BE49-F238E27FC236}">
                <a16:creationId xmlns:a16="http://schemas.microsoft.com/office/drawing/2014/main" id="{6BA1FC7C-1ADE-4647-BDA5-8C2E3CF02C89}"/>
              </a:ext>
            </a:extLst>
          </p:cNvPr>
          <p:cNvSpPr>
            <a:spLocks noGrp="1"/>
          </p:cNvSpPr>
          <p:nvPr>
            <p:ph type="sldNum" sz="quarter" idx="12"/>
          </p:nvPr>
        </p:nvSpPr>
        <p:spPr/>
        <p:txBody>
          <a:bodyPr/>
          <a:lstStyle/>
          <a:p>
            <a:fld id="{DD321DBF-325B-3546-BAAF-4F6E3B3181FF}" type="slidenum">
              <a:rPr lang="en-US" smtClean="0"/>
              <a:t>22</a:t>
            </a:fld>
            <a:endParaRPr lang="en-US"/>
          </a:p>
        </p:txBody>
      </p:sp>
    </p:spTree>
    <p:extLst>
      <p:ext uri="{BB962C8B-B14F-4D97-AF65-F5344CB8AC3E}">
        <p14:creationId xmlns:p14="http://schemas.microsoft.com/office/powerpoint/2010/main" val="39209791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365125"/>
            <a:ext cx="10515600" cy="1325563"/>
          </a:xfrm>
        </p:spPr>
        <p:txBody>
          <a:bodyPr/>
          <a:lstStyle/>
          <a:p>
            <a:r>
              <a:rPr lang="en-US"/>
              <a:t>Solution: submit_R.sh</a:t>
            </a:r>
            <a:endParaRPr lang="en-US" dirty="0"/>
          </a:p>
        </p:txBody>
      </p:sp>
      <p:sp>
        <p:nvSpPr>
          <p:cNvPr id="5" name="object 5"/>
          <p:cNvSpPr txBox="1"/>
          <p:nvPr/>
        </p:nvSpPr>
        <p:spPr>
          <a:xfrm>
            <a:off x="983939" y="1509549"/>
            <a:ext cx="10165842" cy="2098942"/>
          </a:xfrm>
          <a:prstGeom prst="rect">
            <a:avLst/>
          </a:prstGeom>
        </p:spPr>
        <p:txBody>
          <a:bodyPr vert="horz" wrap="square" lIns="0" tIns="33625" rIns="0" bIns="0" rtlCol="0">
            <a:spAutoFit/>
          </a:bodyPr>
          <a:lstStyle/>
          <a:p>
            <a:pPr marL="12689">
              <a:spcBef>
                <a:spcPts val="266"/>
              </a:spcBef>
            </a:pPr>
            <a:r>
              <a:rPr lang="en-US" sz="1498" spc="-6" dirty="0">
                <a:solidFill>
                  <a:srgbClr val="0070C0"/>
                </a:solidFill>
                <a:latin typeface="Consolas" panose="020B0609020204030204" pitchFamily="49" charset="0"/>
                <a:cs typeface="Consolas" panose="020B0609020204030204" pitchFamily="49" charset="0"/>
              </a:rPr>
              <a:t>#!/bin/bash	</a:t>
            </a:r>
          </a:p>
          <a:p>
            <a:pPr marL="12689">
              <a:spcBef>
                <a:spcPts val="266"/>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--nodes=1</a:t>
            </a:r>
            <a:r>
              <a:rPr lang="en-US" sz="1498" spc="-6" dirty="0">
                <a:solidFill>
                  <a:srgbClr val="0070C0"/>
                </a:solidFill>
                <a:latin typeface="Consolas" panose="020B0609020204030204" pitchFamily="49" charset="0"/>
                <a:cs typeface="Consolas" panose="020B0609020204030204" pitchFamily="49" charset="0"/>
              </a:rPr>
              <a:t>					</a:t>
            </a:r>
            <a:r>
              <a:rPr lang="en-US" sz="1498"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Number of requested</a:t>
            </a:r>
            <a:r>
              <a:rPr lang="en-US" sz="1498" spc="-59"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nodes</a:t>
            </a:r>
          </a:p>
          <a:p>
            <a:pPr marL="12689">
              <a:spcBef>
                <a:spcPts val="266"/>
              </a:spcBef>
            </a:pPr>
            <a:r>
              <a:rPr lang="en-US" sz="1498" spc="-6" dirty="0">
                <a:solidFill>
                  <a:srgbClr val="0070C0"/>
                </a:solidFill>
                <a:latin typeface="Consolas" panose="020B0609020204030204" pitchFamily="49" charset="0"/>
                <a:cs typeface="Consolas" panose="020B0609020204030204" pitchFamily="49" charset="0"/>
              </a:rPr>
              <a:t>#SBATCH --</a:t>
            </a:r>
            <a:r>
              <a:rPr lang="en-US" sz="1498" spc="-6" dirty="0" err="1">
                <a:solidFill>
                  <a:srgbClr val="0070C0"/>
                </a:solidFill>
                <a:latin typeface="Consolas" panose="020B0609020204030204" pitchFamily="49" charset="0"/>
                <a:cs typeface="Consolas" panose="020B0609020204030204" pitchFamily="49" charset="0"/>
              </a:rPr>
              <a:t>ntasks</a:t>
            </a:r>
            <a:r>
              <a:rPr lang="en-US" sz="1498" spc="-6" dirty="0">
                <a:solidFill>
                  <a:srgbClr val="0070C0"/>
                </a:solidFill>
                <a:latin typeface="Consolas" panose="020B0609020204030204" pitchFamily="49" charset="0"/>
                <a:cs typeface="Consolas" panose="020B0609020204030204" pitchFamily="49" charset="0"/>
              </a:rPr>
              <a:t>=1				# Number of requested tasks</a:t>
            </a:r>
            <a:endParaRPr sz="1498" dirty="0">
              <a:solidFill>
                <a:srgbClr val="0070C0"/>
              </a:solidFill>
              <a:latin typeface="Consolas" panose="020B0609020204030204" pitchFamily="49" charset="0"/>
              <a:cs typeface="Consolas" panose="020B0609020204030204" pitchFamily="49" charset="0"/>
            </a:endParaRP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--time=0:02:00</a:t>
            </a:r>
            <a:r>
              <a:rPr lang="en-US" sz="1498" spc="-6" dirty="0">
                <a:solidFill>
                  <a:srgbClr val="0070C0"/>
                </a:solidFill>
                <a:latin typeface="Consolas" panose="020B0609020204030204" pitchFamily="49" charset="0"/>
                <a:cs typeface="Consolas" panose="020B0609020204030204" pitchFamily="49" charset="0"/>
              </a:rPr>
              <a:t>				</a:t>
            </a:r>
            <a:r>
              <a:rPr lang="en-US" sz="1498"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Max</a:t>
            </a:r>
            <a:r>
              <a:rPr lang="en-US" sz="1498" spc="-20" dirty="0">
                <a:solidFill>
                  <a:srgbClr val="0070C0"/>
                </a:solidFill>
                <a:latin typeface="Consolas" panose="020B0609020204030204" pitchFamily="49" charset="0"/>
                <a:cs typeface="Consolas" panose="020B0609020204030204" pitchFamily="49" charset="0"/>
              </a:rPr>
              <a:t> </a:t>
            </a:r>
            <a:r>
              <a:rPr lang="en-US" sz="1498" spc="-6" dirty="0" err="1">
                <a:solidFill>
                  <a:srgbClr val="0070C0"/>
                </a:solidFill>
                <a:latin typeface="Consolas" panose="020B0609020204030204" pitchFamily="49" charset="0"/>
                <a:cs typeface="Consolas" panose="020B0609020204030204" pitchFamily="49" charset="0"/>
              </a:rPr>
              <a:t>walltime</a:t>
            </a:r>
            <a:endParaRPr sz="1498" dirty="0">
              <a:solidFill>
                <a:srgbClr val="0070C0"/>
              </a:solidFill>
              <a:latin typeface="Consolas" panose="020B0609020204030204" pitchFamily="49" charset="0"/>
              <a:cs typeface="Consolas" panose="020B0609020204030204" pitchFamily="49" charset="0"/>
            </a:endParaRPr>
          </a:p>
          <a:p>
            <a:pPr marL="12689">
              <a:spcBef>
                <a:spcPts val="200"/>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a:t>
            </a:r>
            <a:r>
              <a:rPr sz="1498" spc="-6" dirty="0" err="1">
                <a:solidFill>
                  <a:srgbClr val="0070C0"/>
                </a:solidFill>
                <a:latin typeface="Consolas" panose="020B0609020204030204" pitchFamily="49" charset="0"/>
                <a:cs typeface="Consolas" panose="020B0609020204030204" pitchFamily="49" charset="0"/>
              </a:rPr>
              <a:t>qos</a:t>
            </a:r>
            <a:r>
              <a:rPr sz="1498" spc="-6" dirty="0">
                <a:solidFill>
                  <a:srgbClr val="0070C0"/>
                </a:solidFill>
                <a:latin typeface="Consolas" panose="020B0609020204030204" pitchFamily="49" charset="0"/>
                <a:cs typeface="Consolas" panose="020B0609020204030204" pitchFamily="49" charset="0"/>
              </a:rPr>
              <a:t>=</a:t>
            </a:r>
            <a:r>
              <a:rPr lang="en-US" sz="1498" spc="-6" dirty="0">
                <a:solidFill>
                  <a:srgbClr val="0070C0"/>
                </a:solidFill>
                <a:latin typeface="Consolas" panose="020B0609020204030204" pitchFamily="49" charset="0"/>
                <a:cs typeface="Consolas" panose="020B0609020204030204" pitchFamily="49" charset="0"/>
              </a:rPr>
              <a:t>testing				</a:t>
            </a:r>
            <a:r>
              <a:rPr lang="en-US" sz="1498"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Specify debug</a:t>
            </a:r>
            <a:r>
              <a:rPr lang="en-US" sz="1498" spc="-30"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QOS</a:t>
            </a:r>
            <a:endParaRPr sz="1498" dirty="0">
              <a:solidFill>
                <a:srgbClr val="0070C0"/>
              </a:solidFill>
              <a:latin typeface="Consolas" panose="020B0609020204030204" pitchFamily="49" charset="0"/>
              <a:cs typeface="Consolas" panose="020B0609020204030204" pitchFamily="49" charset="0"/>
            </a:endParaRPr>
          </a:p>
          <a:p>
            <a:pPr marL="12689">
              <a:spcBef>
                <a:spcPts val="170"/>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--partition=</a:t>
            </a:r>
            <a:r>
              <a:rPr lang="en-US" sz="1498" spc="-6" dirty="0" err="1">
                <a:solidFill>
                  <a:srgbClr val="0070C0"/>
                </a:solidFill>
                <a:latin typeface="Consolas" panose="020B0609020204030204" pitchFamily="49" charset="0"/>
                <a:cs typeface="Consolas" panose="020B0609020204030204" pitchFamily="49" charset="0"/>
              </a:rPr>
              <a:t>shas</a:t>
            </a:r>
            <a:r>
              <a:rPr lang="en-US" sz="1498" spc="-6" dirty="0">
                <a:solidFill>
                  <a:srgbClr val="0070C0"/>
                </a:solidFill>
                <a:latin typeface="Consolas" panose="020B0609020204030204" pitchFamily="49" charset="0"/>
                <a:cs typeface="Consolas" panose="020B0609020204030204" pitchFamily="49" charset="0"/>
              </a:rPr>
              <a:t>-testing			</a:t>
            </a:r>
            <a:r>
              <a:rPr lang="en-US" sz="1498"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Specify Summit </a:t>
            </a:r>
            <a:r>
              <a:rPr lang="en-US" sz="1498" spc="-6" dirty="0" err="1">
                <a:solidFill>
                  <a:srgbClr val="0070C0"/>
                </a:solidFill>
                <a:latin typeface="Consolas" panose="020B0609020204030204" pitchFamily="49" charset="0"/>
                <a:cs typeface="Consolas" panose="020B0609020204030204" pitchFamily="49" charset="0"/>
              </a:rPr>
              <a:t>haswell</a:t>
            </a:r>
            <a:r>
              <a:rPr lang="en-US" sz="1498" spc="-85" dirty="0">
                <a:solidFill>
                  <a:srgbClr val="0070C0"/>
                </a:solidFill>
                <a:latin typeface="Consolas" panose="020B0609020204030204" pitchFamily="49" charset="0"/>
                <a:cs typeface="Consolas" panose="020B0609020204030204" pitchFamily="49" charset="0"/>
              </a:rPr>
              <a:t> </a:t>
            </a:r>
            <a:r>
              <a:rPr lang="en-US" sz="1498" spc="-6" dirty="0">
                <a:solidFill>
                  <a:srgbClr val="0070C0"/>
                </a:solidFill>
                <a:latin typeface="Consolas" panose="020B0609020204030204" pitchFamily="49" charset="0"/>
                <a:cs typeface="Consolas" panose="020B0609020204030204" pitchFamily="49" charset="0"/>
              </a:rPr>
              <a:t>nodes</a:t>
            </a:r>
            <a:endParaRPr sz="1498" dirty="0">
              <a:solidFill>
                <a:srgbClr val="0070C0"/>
              </a:solidFill>
              <a:latin typeface="Consolas" panose="020B0609020204030204" pitchFamily="49" charset="0"/>
              <a:cs typeface="Consolas" panose="020B0609020204030204" pitchFamily="49" charset="0"/>
            </a:endParaRPr>
          </a:p>
          <a:p>
            <a:pPr marL="12689">
              <a:spcBef>
                <a:spcPts val="200"/>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--output=</a:t>
            </a:r>
            <a:r>
              <a:rPr lang="en-US" sz="1498" spc="-6" dirty="0">
                <a:solidFill>
                  <a:srgbClr val="0070C0"/>
                </a:solidFill>
                <a:latin typeface="Consolas" panose="020B0609020204030204" pitchFamily="49" charset="0"/>
                <a:cs typeface="Consolas" panose="020B0609020204030204" pitchFamily="49" charset="0"/>
              </a:rPr>
              <a:t>R_code</a:t>
            </a:r>
            <a:r>
              <a:rPr sz="1498" spc="-6" dirty="0">
                <a:solidFill>
                  <a:srgbClr val="0070C0"/>
                </a:solidFill>
                <a:latin typeface="Consolas" panose="020B0609020204030204" pitchFamily="49" charset="0"/>
                <a:cs typeface="Consolas" panose="020B0609020204030204" pitchFamily="49" charset="0"/>
              </a:rPr>
              <a:t>_%</a:t>
            </a:r>
            <a:r>
              <a:rPr sz="1498" spc="-6" dirty="0" err="1">
                <a:solidFill>
                  <a:srgbClr val="0070C0"/>
                </a:solidFill>
                <a:latin typeface="Consolas" panose="020B0609020204030204" pitchFamily="49" charset="0"/>
                <a:cs typeface="Consolas" panose="020B0609020204030204" pitchFamily="49" charset="0"/>
              </a:rPr>
              <a:t>j.out</a:t>
            </a:r>
            <a:r>
              <a:rPr lang="en-US" sz="1498" spc="-6" dirty="0">
                <a:solidFill>
                  <a:srgbClr val="0070C0"/>
                </a:solidFill>
                <a:latin typeface="Consolas" panose="020B0609020204030204" pitchFamily="49" charset="0"/>
                <a:cs typeface="Consolas" panose="020B0609020204030204" pitchFamily="49" charset="0"/>
              </a:rPr>
              <a:t>			# Output file name</a:t>
            </a:r>
            <a:endParaRPr sz="1498" dirty="0">
              <a:solidFill>
                <a:srgbClr val="0070C0"/>
              </a:solidFill>
              <a:latin typeface="Consolas" panose="020B0609020204030204" pitchFamily="49" charset="0"/>
              <a:cs typeface="Consolas" panose="020B0609020204030204" pitchFamily="49" charset="0"/>
            </a:endParaRPr>
          </a:p>
          <a:p>
            <a:pPr marL="12689">
              <a:spcBef>
                <a:spcPts val="164"/>
              </a:spcBef>
            </a:pPr>
            <a:r>
              <a:rPr lang="en-US" sz="1498" spc="-6" dirty="0">
                <a:solidFill>
                  <a:srgbClr val="0070C0"/>
                </a:solidFill>
                <a:latin typeface="Consolas" panose="020B0609020204030204" pitchFamily="49" charset="0"/>
                <a:cs typeface="Consolas" panose="020B0609020204030204" pitchFamily="49" charset="0"/>
              </a:rPr>
              <a:t>#SBATCH </a:t>
            </a:r>
            <a:r>
              <a:rPr sz="1498" spc="-6" dirty="0">
                <a:solidFill>
                  <a:srgbClr val="0070C0"/>
                </a:solidFill>
                <a:latin typeface="Consolas" panose="020B0609020204030204" pitchFamily="49" charset="0"/>
                <a:cs typeface="Consolas" panose="020B0609020204030204" pitchFamily="49" charset="0"/>
              </a:rPr>
              <a:t>--reservation=</a:t>
            </a:r>
            <a:r>
              <a:rPr lang="en-US" sz="1600" dirty="0">
                <a:solidFill>
                  <a:srgbClr val="0070C0"/>
                </a:solidFill>
                <a:latin typeface="Consolas" panose="020B0609020204030204" pitchFamily="49" charset="0"/>
                <a:cs typeface="Consolas" panose="020B0609020204030204" pitchFamily="49" charset="0"/>
              </a:rPr>
              <a:t>job_submission_2019 </a:t>
            </a:r>
            <a:r>
              <a:rPr lang="en-US" sz="1498" spc="-6" dirty="0">
                <a:solidFill>
                  <a:srgbClr val="0070C0"/>
                </a:solidFill>
                <a:latin typeface="Consolas" panose="020B0609020204030204" pitchFamily="49" charset="0"/>
                <a:cs typeface="Consolas" panose="020B0609020204030204" pitchFamily="49" charset="0"/>
              </a:rPr>
              <a:t>		# Reservation name</a:t>
            </a:r>
            <a:endParaRPr sz="1498" dirty="0">
              <a:solidFill>
                <a:srgbClr val="0070C0"/>
              </a:solidFill>
              <a:latin typeface="Consolas" panose="020B0609020204030204" pitchFamily="49" charset="0"/>
              <a:cs typeface="Consolas" panose="020B0609020204030204" pitchFamily="49" charset="0"/>
            </a:endParaRPr>
          </a:p>
        </p:txBody>
      </p:sp>
      <p:sp>
        <p:nvSpPr>
          <p:cNvPr id="14" name="object 14"/>
          <p:cNvSpPr txBox="1"/>
          <p:nvPr/>
        </p:nvSpPr>
        <p:spPr>
          <a:xfrm>
            <a:off x="983939" y="3758239"/>
            <a:ext cx="3636723" cy="2107682"/>
          </a:xfrm>
          <a:prstGeom prst="rect">
            <a:avLst/>
          </a:prstGeom>
        </p:spPr>
        <p:txBody>
          <a:bodyPr vert="horz" wrap="square" lIns="0" tIns="12689" rIns="0" bIns="0" rtlCol="0">
            <a:spAutoFit/>
          </a:bodyPr>
          <a:lstStyle/>
          <a:p>
            <a:pPr marL="12689" marR="5075">
              <a:lnSpc>
                <a:spcPct val="109300"/>
              </a:lnSpc>
              <a:spcBef>
                <a:spcPts val="99"/>
              </a:spcBef>
            </a:pPr>
            <a:r>
              <a:rPr lang="en-US" sz="1498" dirty="0">
                <a:solidFill>
                  <a:srgbClr val="0070C0"/>
                </a:solidFill>
                <a:latin typeface="Consolas" panose="020B0609020204030204" pitchFamily="49" charset="0"/>
                <a:cs typeface="Consolas" panose="020B0609020204030204" pitchFamily="49" charset="0"/>
              </a:rPr>
              <a:t># purge all existing modules</a:t>
            </a:r>
          </a:p>
          <a:p>
            <a:pPr marL="12689" marR="5075">
              <a:lnSpc>
                <a:spcPct val="109300"/>
              </a:lnSpc>
              <a:spcBef>
                <a:spcPts val="99"/>
              </a:spcBef>
            </a:pPr>
            <a:r>
              <a:rPr lang="en-US" sz="1498" dirty="0">
                <a:solidFill>
                  <a:srgbClr val="0070C0"/>
                </a:solidFill>
                <a:latin typeface="Consolas" panose="020B0609020204030204" pitchFamily="49" charset="0"/>
                <a:cs typeface="Consolas" panose="020B0609020204030204" pitchFamily="49" charset="0"/>
              </a:rPr>
              <a:t>module purge</a:t>
            </a:r>
          </a:p>
          <a:p>
            <a:pPr marL="12689" marR="5075">
              <a:lnSpc>
                <a:spcPct val="109300"/>
              </a:lnSpc>
              <a:spcBef>
                <a:spcPts val="99"/>
              </a:spcBef>
            </a:pPr>
            <a:endParaRPr lang="en-US" sz="1498" dirty="0">
              <a:solidFill>
                <a:srgbClr val="0070C0"/>
              </a:solidFill>
              <a:latin typeface="Consolas" panose="020B0609020204030204" pitchFamily="49" charset="0"/>
              <a:cs typeface="Consolas" panose="020B0609020204030204" pitchFamily="49" charset="0"/>
            </a:endParaRPr>
          </a:p>
          <a:p>
            <a:pPr marL="12689" marR="5075">
              <a:lnSpc>
                <a:spcPct val="109300"/>
              </a:lnSpc>
              <a:spcBef>
                <a:spcPts val="99"/>
              </a:spcBef>
            </a:pPr>
            <a:r>
              <a:rPr lang="en-US" sz="1498" dirty="0">
                <a:solidFill>
                  <a:srgbClr val="0070C0"/>
                </a:solidFill>
                <a:latin typeface="Consolas" panose="020B0609020204030204" pitchFamily="49" charset="0"/>
                <a:cs typeface="Consolas" panose="020B0609020204030204" pitchFamily="49" charset="0"/>
              </a:rPr>
              <a:t># Load the R module</a:t>
            </a:r>
          </a:p>
          <a:p>
            <a:pPr marL="12689" marR="5075">
              <a:lnSpc>
                <a:spcPct val="109300"/>
              </a:lnSpc>
              <a:spcBef>
                <a:spcPts val="99"/>
              </a:spcBef>
            </a:pPr>
            <a:r>
              <a:rPr lang="en-US" sz="1498" dirty="0">
                <a:solidFill>
                  <a:srgbClr val="0070C0"/>
                </a:solidFill>
                <a:latin typeface="Consolas" panose="020B0609020204030204" pitchFamily="49" charset="0"/>
                <a:cs typeface="Consolas" panose="020B0609020204030204" pitchFamily="49" charset="0"/>
              </a:rPr>
              <a:t>module load R</a:t>
            </a:r>
          </a:p>
          <a:p>
            <a:pPr marL="12689" marR="5075">
              <a:lnSpc>
                <a:spcPct val="109300"/>
              </a:lnSpc>
              <a:spcBef>
                <a:spcPts val="99"/>
              </a:spcBef>
            </a:pPr>
            <a:endParaRPr lang="en-US" sz="1498" dirty="0">
              <a:solidFill>
                <a:srgbClr val="0070C0"/>
              </a:solidFill>
              <a:latin typeface="Consolas" panose="020B0609020204030204" pitchFamily="49" charset="0"/>
              <a:cs typeface="Consolas" panose="020B0609020204030204" pitchFamily="49" charset="0"/>
            </a:endParaRPr>
          </a:p>
          <a:p>
            <a:pPr marL="12689" marR="5075">
              <a:lnSpc>
                <a:spcPct val="109300"/>
              </a:lnSpc>
              <a:spcBef>
                <a:spcPts val="99"/>
              </a:spcBef>
            </a:pPr>
            <a:r>
              <a:rPr sz="1498" dirty="0">
                <a:solidFill>
                  <a:srgbClr val="0070C0"/>
                </a:solidFill>
                <a:latin typeface="Consolas" panose="020B0609020204030204" pitchFamily="49" charset="0"/>
                <a:cs typeface="Consolas" panose="020B0609020204030204" pitchFamily="49" charset="0"/>
              </a:rPr>
              <a:t># </a:t>
            </a:r>
            <a:r>
              <a:rPr sz="1498" spc="-6" dirty="0">
                <a:solidFill>
                  <a:srgbClr val="0070C0"/>
                </a:solidFill>
                <a:latin typeface="Consolas" panose="020B0609020204030204" pitchFamily="49" charset="0"/>
                <a:cs typeface="Consolas" panose="020B0609020204030204" pitchFamily="49" charset="0"/>
              </a:rPr>
              <a:t>Run </a:t>
            </a:r>
            <a:r>
              <a:rPr lang="en-US" sz="1498" spc="-6" dirty="0">
                <a:solidFill>
                  <a:srgbClr val="0070C0"/>
                </a:solidFill>
                <a:latin typeface="Consolas" panose="020B0609020204030204" pitchFamily="49" charset="0"/>
                <a:cs typeface="Consolas" panose="020B0609020204030204" pitchFamily="49" charset="0"/>
              </a:rPr>
              <a:t>R script</a:t>
            </a:r>
          </a:p>
          <a:p>
            <a:pPr marL="12689" marR="5075">
              <a:lnSpc>
                <a:spcPct val="109300"/>
              </a:lnSpc>
              <a:spcBef>
                <a:spcPts val="99"/>
              </a:spcBef>
            </a:pPr>
            <a:r>
              <a:rPr lang="en-US" sz="1498" spc="-6" dirty="0" err="1">
                <a:solidFill>
                  <a:srgbClr val="0070C0"/>
                </a:solidFill>
                <a:latin typeface="Consolas" panose="020B0609020204030204" pitchFamily="49" charset="0"/>
                <a:cs typeface="Consolas" panose="020B0609020204030204" pitchFamily="49" charset="0"/>
              </a:rPr>
              <a:t>Rscript</a:t>
            </a:r>
            <a:r>
              <a:rPr lang="en-US" sz="1498" spc="-6" dirty="0">
                <a:solidFill>
                  <a:srgbClr val="0070C0"/>
                </a:solidFill>
                <a:latin typeface="Consolas" panose="020B0609020204030204" pitchFamily="49" charset="0"/>
                <a:cs typeface="Consolas" panose="020B0609020204030204" pitchFamily="49" charset="0"/>
              </a:rPr>
              <a:t> progs/</a:t>
            </a:r>
            <a:r>
              <a:rPr lang="en-US" sz="1498" spc="-6" dirty="0" err="1">
                <a:solidFill>
                  <a:srgbClr val="0070C0"/>
                </a:solidFill>
                <a:latin typeface="Consolas" panose="020B0609020204030204" pitchFamily="49" charset="0"/>
                <a:cs typeface="Consolas" panose="020B0609020204030204" pitchFamily="49" charset="0"/>
              </a:rPr>
              <a:t>R_program.R</a:t>
            </a:r>
            <a:endParaRPr lang="en-US" sz="1498" spc="-6" dirty="0">
              <a:solidFill>
                <a:srgbClr val="0070C0"/>
              </a:solidFill>
              <a:latin typeface="Consolas" panose="020B0609020204030204" pitchFamily="49" charset="0"/>
              <a:cs typeface="Consolas" panose="020B0609020204030204" pitchFamily="49" charset="0"/>
            </a:endParaRPr>
          </a:p>
        </p:txBody>
      </p:sp>
      <p:sp>
        <p:nvSpPr>
          <p:cNvPr id="15" name="Date Placeholder 14">
            <a:extLst>
              <a:ext uri="{FF2B5EF4-FFF2-40B4-BE49-F238E27FC236}">
                <a16:creationId xmlns:a16="http://schemas.microsoft.com/office/drawing/2014/main" id="{B101B859-1A15-7046-BE9F-478D8C6ED29B}"/>
              </a:ext>
            </a:extLst>
          </p:cNvPr>
          <p:cNvSpPr>
            <a:spLocks noGrp="1"/>
          </p:cNvSpPr>
          <p:nvPr>
            <p:ph type="dt" sz="half" idx="10"/>
          </p:nvPr>
        </p:nvSpPr>
        <p:spPr/>
        <p:txBody>
          <a:bodyPr/>
          <a:lstStyle/>
          <a:p>
            <a:fld id="{3E66B68D-A8F2-FE4B-A56C-C67011E0D4CA}" type="datetime1">
              <a:rPr lang="en-US" smtClean="0"/>
              <a:t>2/18/19</a:t>
            </a:fld>
            <a:endParaRPr lang="en-US"/>
          </a:p>
        </p:txBody>
      </p:sp>
      <p:sp>
        <p:nvSpPr>
          <p:cNvPr id="16" name="Footer Placeholder 15">
            <a:extLst>
              <a:ext uri="{FF2B5EF4-FFF2-40B4-BE49-F238E27FC236}">
                <a16:creationId xmlns:a16="http://schemas.microsoft.com/office/drawing/2014/main" id="{4882DD40-CA5C-3244-949E-CA390C955A55}"/>
              </a:ext>
            </a:extLst>
          </p:cNvPr>
          <p:cNvSpPr>
            <a:spLocks noGrp="1"/>
          </p:cNvSpPr>
          <p:nvPr>
            <p:ph type="ftr" sz="quarter" idx="11"/>
          </p:nvPr>
        </p:nvSpPr>
        <p:spPr/>
        <p:txBody>
          <a:bodyPr/>
          <a:lstStyle/>
          <a:p>
            <a:r>
              <a:rPr lang="en-US" dirty="0"/>
              <a:t>Job Submission and Load Balancer</a:t>
            </a:r>
          </a:p>
        </p:txBody>
      </p:sp>
      <p:sp>
        <p:nvSpPr>
          <p:cNvPr id="17" name="Slide Number Placeholder 16">
            <a:extLst>
              <a:ext uri="{FF2B5EF4-FFF2-40B4-BE49-F238E27FC236}">
                <a16:creationId xmlns:a16="http://schemas.microsoft.com/office/drawing/2014/main" id="{19BF9F86-2BBC-3A42-95EE-CB1BA654CA2F}"/>
              </a:ext>
            </a:extLst>
          </p:cNvPr>
          <p:cNvSpPr>
            <a:spLocks noGrp="1"/>
          </p:cNvSpPr>
          <p:nvPr>
            <p:ph type="sldNum" sz="quarter" idx="12"/>
          </p:nvPr>
        </p:nvSpPr>
        <p:spPr/>
        <p:txBody>
          <a:bodyPr/>
          <a:lstStyle/>
          <a:p>
            <a:fld id="{DD321DBF-325B-3546-BAAF-4F6E3B3181FF}" type="slidenum">
              <a:rPr lang="en-US" smtClean="0"/>
              <a:t>23</a:t>
            </a:fld>
            <a:endParaRPr lang="en-US"/>
          </a:p>
        </p:txBody>
      </p:sp>
    </p:spTree>
    <p:extLst>
      <p:ext uri="{BB962C8B-B14F-4D97-AF65-F5344CB8AC3E}">
        <p14:creationId xmlns:p14="http://schemas.microsoft.com/office/powerpoint/2010/main" val="12257361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normAutofit/>
          </a:bodyPr>
          <a:lstStyle/>
          <a:p>
            <a:r>
              <a:rPr lang="en-US" sz="4000" dirty="0"/>
              <a:t>Running an external program as an </a:t>
            </a:r>
            <a:r>
              <a:rPr lang="en-US" sz="4000" dirty="0" err="1"/>
              <a:t>mpi</a:t>
            </a:r>
            <a:r>
              <a:rPr lang="en-US" sz="4000" dirty="0"/>
              <a:t> job</a:t>
            </a:r>
          </a:p>
        </p:txBody>
      </p:sp>
      <p:sp>
        <p:nvSpPr>
          <p:cNvPr id="10" name="Content Placeholder 9">
            <a:extLst>
              <a:ext uri="{FF2B5EF4-FFF2-40B4-BE49-F238E27FC236}">
                <a16:creationId xmlns:a16="http://schemas.microsoft.com/office/drawing/2014/main" id="{8E3623D8-AF6C-CB42-A779-BCA4A5E323DF}"/>
              </a:ext>
            </a:extLst>
          </p:cNvPr>
          <p:cNvSpPr>
            <a:spLocks noGrp="1"/>
          </p:cNvSpPr>
          <p:nvPr>
            <p:ph idx="1"/>
          </p:nvPr>
        </p:nvSpPr>
        <p:spPr/>
        <p:txBody>
          <a:bodyPr/>
          <a:lstStyle/>
          <a:p>
            <a:pPr marL="241100" indent="-228411">
              <a:spcBef>
                <a:spcPts val="650"/>
              </a:spcBef>
              <a:buClr>
                <a:srgbClr val="A9A57C"/>
              </a:buClr>
              <a:tabLst>
                <a:tab pos="241100" algn="l"/>
              </a:tabLst>
            </a:pPr>
            <a:r>
              <a:rPr lang="en-US" sz="2398" spc="-6" dirty="0">
                <a:solidFill>
                  <a:srgbClr val="2F2B20"/>
                </a:solidFill>
                <a:cs typeface="Arial"/>
              </a:rPr>
              <a:t>For cases where you have a code that is parallelized, meaning it can run across multiple cores. </a:t>
            </a:r>
          </a:p>
          <a:p>
            <a:pPr marL="241100" indent="-228411">
              <a:spcBef>
                <a:spcPts val="650"/>
              </a:spcBef>
              <a:buClr>
                <a:srgbClr val="A9A57C"/>
              </a:buClr>
              <a:tabLst>
                <a:tab pos="241100" algn="l"/>
              </a:tabLst>
            </a:pPr>
            <a:r>
              <a:rPr lang="en-US" sz="2398" spc="-6" dirty="0">
                <a:solidFill>
                  <a:srgbClr val="2F2B20"/>
                </a:solidFill>
                <a:cs typeface="Arial"/>
              </a:rPr>
              <a:t>Number of tasks always &gt; 1. E.g., </a:t>
            </a:r>
          </a:p>
          <a:p>
            <a:pPr marL="918722" lvl="1" indent="0">
              <a:spcBef>
                <a:spcPts val="650"/>
              </a:spcBef>
              <a:buClr>
                <a:srgbClr val="A9A57C"/>
              </a:buClr>
              <a:buNone/>
              <a:tabLst>
                <a:tab pos="241100" algn="l"/>
              </a:tabLst>
            </a:pPr>
            <a:r>
              <a:rPr lang="en-US" sz="2398" spc="-6" dirty="0">
                <a:solidFill>
                  <a:srgbClr val="0070C0"/>
                </a:solidFill>
                <a:latin typeface="Consolas" panose="020B0609020204030204" pitchFamily="49" charset="0"/>
                <a:cs typeface="Consolas" panose="020B0609020204030204" pitchFamily="49" charset="0"/>
              </a:rPr>
              <a:t>--</a:t>
            </a:r>
            <a:r>
              <a:rPr lang="en-US" sz="2398" spc="-6" dirty="0" err="1">
                <a:solidFill>
                  <a:srgbClr val="0070C0"/>
                </a:solidFill>
                <a:latin typeface="Consolas" panose="020B0609020204030204" pitchFamily="49" charset="0"/>
                <a:cs typeface="Consolas" panose="020B0609020204030204" pitchFamily="49" charset="0"/>
              </a:rPr>
              <a:t>ntasks</a:t>
            </a:r>
            <a:r>
              <a:rPr lang="en-US" sz="2398" spc="-6" dirty="0">
                <a:solidFill>
                  <a:srgbClr val="0070C0"/>
                </a:solidFill>
                <a:latin typeface="Consolas" panose="020B0609020204030204" pitchFamily="49" charset="0"/>
                <a:cs typeface="Consolas" panose="020B0609020204030204" pitchFamily="49" charset="0"/>
              </a:rPr>
              <a:t>=4</a:t>
            </a:r>
          </a:p>
          <a:p>
            <a:pPr marL="241100" indent="-228411">
              <a:spcBef>
                <a:spcPts val="650"/>
              </a:spcBef>
              <a:buClr>
                <a:srgbClr val="A9A57C"/>
              </a:buClr>
              <a:tabLst>
                <a:tab pos="241100" algn="l"/>
              </a:tabLst>
            </a:pPr>
            <a:r>
              <a:rPr lang="en-US" sz="2398" spc="-6" dirty="0">
                <a:solidFill>
                  <a:srgbClr val="2F2B20"/>
                </a:solidFill>
                <a:latin typeface="Arial" panose="020B0604020202020204" pitchFamily="34" charset="0"/>
                <a:cs typeface="Arial" panose="020B0604020202020204" pitchFamily="34" charset="0"/>
              </a:rPr>
              <a:t>Will always need to load a compiler and </a:t>
            </a:r>
            <a:r>
              <a:rPr lang="en-US" sz="2398" spc="-6" dirty="0" err="1">
                <a:solidFill>
                  <a:srgbClr val="2F2B20"/>
                </a:solidFill>
                <a:latin typeface="Arial" panose="020B0604020202020204" pitchFamily="34" charset="0"/>
                <a:cs typeface="Arial" panose="020B0604020202020204" pitchFamily="34" charset="0"/>
              </a:rPr>
              <a:t>mpi</a:t>
            </a:r>
            <a:r>
              <a:rPr lang="en-US" sz="2398" spc="-6" dirty="0">
                <a:solidFill>
                  <a:srgbClr val="2F2B20"/>
                </a:solidFill>
                <a:latin typeface="Arial" panose="020B0604020202020204" pitchFamily="34" charset="0"/>
                <a:cs typeface="Arial" panose="020B0604020202020204" pitchFamily="34" charset="0"/>
              </a:rPr>
              <a:t>. </a:t>
            </a:r>
            <a:r>
              <a:rPr lang="en-US" sz="2398" spc="-6" dirty="0">
                <a:solidFill>
                  <a:srgbClr val="2F2B20"/>
                </a:solidFill>
                <a:cs typeface="Arial"/>
              </a:rPr>
              <a:t>E.g., </a:t>
            </a:r>
          </a:p>
          <a:p>
            <a:pPr marL="918722" lvl="1" indent="0">
              <a:spcBef>
                <a:spcPts val="650"/>
              </a:spcBef>
              <a:buClr>
                <a:srgbClr val="A9A57C"/>
              </a:buClr>
              <a:buNone/>
              <a:tabLst>
                <a:tab pos="241100" algn="l"/>
              </a:tabLst>
            </a:pPr>
            <a:r>
              <a:rPr lang="en-US" sz="2398" spc="-6" dirty="0">
                <a:solidFill>
                  <a:srgbClr val="0070C0"/>
                </a:solidFill>
                <a:latin typeface="Consolas" panose="020B0609020204030204" pitchFamily="49" charset="0"/>
                <a:cs typeface="Consolas" panose="020B0609020204030204" pitchFamily="49" charset="0"/>
              </a:rPr>
              <a:t>module load intel </a:t>
            </a:r>
            <a:r>
              <a:rPr lang="en-US" sz="2398" spc="-6" dirty="0" err="1">
                <a:solidFill>
                  <a:srgbClr val="0070C0"/>
                </a:solidFill>
                <a:latin typeface="Consolas" panose="020B0609020204030204" pitchFamily="49" charset="0"/>
                <a:cs typeface="Consolas" panose="020B0609020204030204" pitchFamily="49" charset="0"/>
              </a:rPr>
              <a:t>impi</a:t>
            </a:r>
            <a:endParaRPr lang="en-US" sz="2398" spc="-6" dirty="0">
              <a:solidFill>
                <a:srgbClr val="0070C0"/>
              </a:solidFill>
              <a:latin typeface="Consolas" panose="020B0609020204030204" pitchFamily="49" charset="0"/>
              <a:cs typeface="Consolas" panose="020B0609020204030204" pitchFamily="49" charset="0"/>
            </a:endParaRPr>
          </a:p>
          <a:p>
            <a:pPr marL="241100" indent="-228411">
              <a:spcBef>
                <a:spcPts val="650"/>
              </a:spcBef>
              <a:buClr>
                <a:srgbClr val="A9A57C"/>
              </a:buClr>
              <a:tabLst>
                <a:tab pos="241100" algn="l"/>
              </a:tabLst>
            </a:pPr>
            <a:r>
              <a:rPr lang="en-US" sz="2398" spc="-6" dirty="0">
                <a:solidFill>
                  <a:srgbClr val="2F2B20"/>
                </a:solidFill>
                <a:cs typeface="Arial"/>
              </a:rPr>
              <a:t>Executable preceded with </a:t>
            </a:r>
            <a:r>
              <a:rPr lang="en-US" sz="2398" spc="-6" dirty="0" err="1">
                <a:solidFill>
                  <a:srgbClr val="2F2B20"/>
                </a:solidFill>
                <a:cs typeface="Arial"/>
              </a:rPr>
              <a:t>mpirun</a:t>
            </a:r>
            <a:r>
              <a:rPr lang="en-US" sz="2398" spc="-6" dirty="0">
                <a:solidFill>
                  <a:srgbClr val="2F2B20"/>
                </a:solidFill>
                <a:cs typeface="Arial"/>
              </a:rPr>
              <a:t>, </a:t>
            </a:r>
            <a:r>
              <a:rPr lang="en-US" sz="2398" spc="-6" dirty="0" err="1">
                <a:solidFill>
                  <a:srgbClr val="2F2B20"/>
                </a:solidFill>
                <a:cs typeface="Arial"/>
              </a:rPr>
              <a:t>srun</a:t>
            </a:r>
            <a:r>
              <a:rPr lang="en-US" sz="2398" spc="-6" dirty="0">
                <a:solidFill>
                  <a:srgbClr val="2F2B20"/>
                </a:solidFill>
                <a:cs typeface="Arial"/>
              </a:rPr>
              <a:t>, or </a:t>
            </a:r>
            <a:r>
              <a:rPr lang="en-US" sz="2398" spc="-6" dirty="0" err="1">
                <a:solidFill>
                  <a:srgbClr val="2F2B20"/>
                </a:solidFill>
                <a:cs typeface="Arial"/>
              </a:rPr>
              <a:t>mpiexec</a:t>
            </a:r>
            <a:r>
              <a:rPr lang="en-US" sz="2398" spc="-6" dirty="0">
                <a:solidFill>
                  <a:srgbClr val="2F2B20"/>
                </a:solidFill>
                <a:cs typeface="Arial"/>
              </a:rPr>
              <a:t>. E.g.,</a:t>
            </a:r>
          </a:p>
          <a:p>
            <a:pPr marL="918722" lvl="1" indent="0">
              <a:spcBef>
                <a:spcPts val="650"/>
              </a:spcBef>
              <a:buClr>
                <a:srgbClr val="A9A57C"/>
              </a:buClr>
              <a:buNone/>
              <a:tabLst>
                <a:tab pos="241100" algn="l"/>
              </a:tabLst>
            </a:pPr>
            <a:r>
              <a:rPr lang="en-US" sz="2398" spc="-6" dirty="0" err="1">
                <a:solidFill>
                  <a:srgbClr val="0070C0"/>
                </a:solidFill>
                <a:latin typeface="Consolas" panose="020B0609020204030204" pitchFamily="49" charset="0"/>
                <a:cs typeface="Consolas" panose="020B0609020204030204" pitchFamily="49" charset="0"/>
              </a:rPr>
              <a:t>mpirun</a:t>
            </a:r>
            <a:r>
              <a:rPr lang="en-US" sz="2398" spc="-6" dirty="0">
                <a:solidFill>
                  <a:srgbClr val="0070C0"/>
                </a:solidFill>
                <a:latin typeface="Consolas" panose="020B0609020204030204" pitchFamily="49" charset="0"/>
                <a:cs typeface="Consolas" panose="020B0609020204030204" pitchFamily="49" charset="0"/>
              </a:rPr>
              <a:t> –np 4 python </a:t>
            </a:r>
            <a:r>
              <a:rPr lang="en-US" sz="2398" spc="-6" dirty="0" err="1">
                <a:solidFill>
                  <a:srgbClr val="0070C0"/>
                </a:solidFill>
                <a:latin typeface="Consolas" panose="020B0609020204030204" pitchFamily="49" charset="0"/>
                <a:cs typeface="Consolas" panose="020B0609020204030204" pitchFamily="49" charset="0"/>
              </a:rPr>
              <a:t>yourscript.py</a:t>
            </a:r>
            <a:endParaRPr lang="en-US" sz="2398" spc="-6" dirty="0">
              <a:solidFill>
                <a:srgbClr val="0070C0"/>
              </a:solidFill>
              <a:latin typeface="Consolas" panose="020B0609020204030204" pitchFamily="49" charset="0"/>
              <a:cs typeface="Consolas" panose="020B0609020204030204" pitchFamily="49" charset="0"/>
            </a:endParaRPr>
          </a:p>
          <a:p>
            <a:endParaRPr lang="en-US" dirty="0"/>
          </a:p>
        </p:txBody>
      </p:sp>
      <p:sp>
        <p:nvSpPr>
          <p:cNvPr id="3" name="Date Placeholder 2">
            <a:extLst>
              <a:ext uri="{FF2B5EF4-FFF2-40B4-BE49-F238E27FC236}">
                <a16:creationId xmlns:a16="http://schemas.microsoft.com/office/drawing/2014/main" id="{83744DB9-CFF7-7F4A-8270-4F0505AA34A5}"/>
              </a:ext>
            </a:extLst>
          </p:cNvPr>
          <p:cNvSpPr>
            <a:spLocks noGrp="1"/>
          </p:cNvSpPr>
          <p:nvPr>
            <p:ph type="dt" sz="half" idx="10"/>
          </p:nvPr>
        </p:nvSpPr>
        <p:spPr/>
        <p:txBody>
          <a:bodyPr/>
          <a:lstStyle/>
          <a:p>
            <a:fld id="{2F85994E-CF55-F24B-97AE-9ED89A93173A}" type="datetime1">
              <a:rPr lang="en-US" smtClean="0"/>
              <a:t>2/13/19</a:t>
            </a:fld>
            <a:endParaRPr lang="en-US"/>
          </a:p>
        </p:txBody>
      </p:sp>
      <p:sp>
        <p:nvSpPr>
          <p:cNvPr id="4" name="Footer Placeholder 3">
            <a:extLst>
              <a:ext uri="{FF2B5EF4-FFF2-40B4-BE49-F238E27FC236}">
                <a16:creationId xmlns:a16="http://schemas.microsoft.com/office/drawing/2014/main" id="{7D326B58-48AA-914D-80D6-04CD324B7D51}"/>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0DA4407C-3233-D542-8375-989BC6738C1B}"/>
              </a:ext>
            </a:extLst>
          </p:cNvPr>
          <p:cNvSpPr>
            <a:spLocks noGrp="1"/>
          </p:cNvSpPr>
          <p:nvPr>
            <p:ph type="sldNum" sz="quarter" idx="12"/>
          </p:nvPr>
        </p:nvSpPr>
        <p:spPr/>
        <p:txBody>
          <a:bodyPr/>
          <a:lstStyle/>
          <a:p>
            <a:fld id="{DD321DBF-325B-3546-BAAF-4F6E3B3181FF}" type="slidenum">
              <a:rPr lang="en-US" smtClean="0"/>
              <a:t>24</a:t>
            </a:fld>
            <a:endParaRPr lang="en-US"/>
          </a:p>
        </p:txBody>
      </p:sp>
    </p:spTree>
    <p:extLst>
      <p:ext uri="{BB962C8B-B14F-4D97-AF65-F5344CB8AC3E}">
        <p14:creationId xmlns:p14="http://schemas.microsoft.com/office/powerpoint/2010/main" val="25372021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F34C4-94D8-BF4F-91D5-012ACC54A3FF}"/>
              </a:ext>
            </a:extLst>
          </p:cNvPr>
          <p:cNvSpPr>
            <a:spLocks noGrp="1"/>
          </p:cNvSpPr>
          <p:nvPr>
            <p:ph type="title"/>
          </p:nvPr>
        </p:nvSpPr>
        <p:spPr>
          <a:xfrm>
            <a:off x="838200" y="232787"/>
            <a:ext cx="10515600" cy="1325563"/>
          </a:xfrm>
        </p:spPr>
        <p:txBody>
          <a:bodyPr/>
          <a:lstStyle/>
          <a:p>
            <a:r>
              <a:rPr lang="en-US" dirty="0" err="1"/>
              <a:t>submit_python_mpi.sh</a:t>
            </a:r>
            <a:endParaRPr lang="en-US" dirty="0"/>
          </a:p>
        </p:txBody>
      </p:sp>
      <p:sp>
        <p:nvSpPr>
          <p:cNvPr id="3" name="Content Placeholder 2">
            <a:extLst>
              <a:ext uri="{FF2B5EF4-FFF2-40B4-BE49-F238E27FC236}">
                <a16:creationId xmlns:a16="http://schemas.microsoft.com/office/drawing/2014/main" id="{A83D0758-A808-3546-B6F9-F06CDC7F7BF3}"/>
              </a:ext>
            </a:extLst>
          </p:cNvPr>
          <p:cNvSpPr>
            <a:spLocks noGrp="1"/>
          </p:cNvSpPr>
          <p:nvPr>
            <p:ph idx="1"/>
          </p:nvPr>
        </p:nvSpPr>
        <p:spPr>
          <a:xfrm>
            <a:off x="838200" y="1415846"/>
            <a:ext cx="10515600" cy="4551920"/>
          </a:xfrm>
        </p:spPr>
        <p:txBody>
          <a:bodyPr>
            <a:normAutofit fontScale="25000" lnSpcReduction="20000"/>
          </a:bodyPr>
          <a:lstStyle/>
          <a:p>
            <a:pPr marL="0" indent="0">
              <a:buNone/>
            </a:pPr>
            <a:r>
              <a:rPr lang="en-US" sz="4800" dirty="0">
                <a:solidFill>
                  <a:srgbClr val="0070C0"/>
                </a:solidFill>
                <a:latin typeface="Consolas" panose="020B0609020204030204" pitchFamily="49" charset="0"/>
                <a:cs typeface="Consolas" panose="020B0609020204030204" pitchFamily="49" charset="0"/>
              </a:rPr>
              <a:t>#!/bin/bash</a:t>
            </a:r>
          </a:p>
          <a:p>
            <a:pPr marL="0" indent="0">
              <a:buNone/>
            </a:pPr>
            <a:r>
              <a:rPr lang="en-US" sz="4800" dirty="0">
                <a:solidFill>
                  <a:srgbClr val="0070C0"/>
                </a:solidFill>
                <a:latin typeface="Consolas" panose="020B0609020204030204" pitchFamily="49" charset="0"/>
                <a:cs typeface="Consolas" panose="020B0609020204030204" pitchFamily="49" charset="0"/>
              </a:rPr>
              <a:t>#SBATCH --nodes=1				# Number of requested nodes</a:t>
            </a:r>
          </a:p>
          <a:p>
            <a:pPr marL="0" indent="0">
              <a:buNone/>
            </a:pPr>
            <a:r>
              <a:rPr lang="en-US" sz="4800" dirty="0">
                <a:solidFill>
                  <a:srgbClr val="0070C0"/>
                </a:solidFill>
                <a:latin typeface="Consolas" panose="020B0609020204030204" pitchFamily="49" charset="0"/>
                <a:cs typeface="Consolas" panose="020B0609020204030204" pitchFamily="49" charset="0"/>
              </a:rPr>
              <a:t>#SBATCH --</a:t>
            </a:r>
            <a:r>
              <a:rPr lang="en-US" sz="4800" dirty="0" err="1">
                <a:solidFill>
                  <a:srgbClr val="0070C0"/>
                </a:solidFill>
                <a:latin typeface="Consolas" panose="020B0609020204030204" pitchFamily="49" charset="0"/>
                <a:cs typeface="Consolas" panose="020B0609020204030204" pitchFamily="49" charset="0"/>
              </a:rPr>
              <a:t>ntasks</a:t>
            </a:r>
            <a:r>
              <a:rPr lang="en-US" sz="4800" dirty="0">
                <a:solidFill>
                  <a:srgbClr val="0070C0"/>
                </a:solidFill>
                <a:latin typeface="Consolas" panose="020B0609020204030204" pitchFamily="49" charset="0"/>
                <a:cs typeface="Consolas" panose="020B0609020204030204" pitchFamily="49" charset="0"/>
              </a:rPr>
              <a:t>=4				# Number of requested nodes</a:t>
            </a:r>
          </a:p>
          <a:p>
            <a:pPr marL="0" indent="0">
              <a:buNone/>
            </a:pPr>
            <a:r>
              <a:rPr lang="en-US" sz="4800" dirty="0">
                <a:solidFill>
                  <a:srgbClr val="0070C0"/>
                </a:solidFill>
                <a:latin typeface="Consolas" panose="020B0609020204030204" pitchFamily="49" charset="0"/>
                <a:cs typeface="Consolas" panose="020B0609020204030204" pitchFamily="49" charset="0"/>
              </a:rPr>
              <a:t>#SBATCH --time=0:01:00			# Max wall time</a:t>
            </a:r>
          </a:p>
          <a:p>
            <a:pPr marL="0" indent="0">
              <a:buNone/>
            </a:pPr>
            <a:r>
              <a:rPr lang="en-US" sz="4800" dirty="0">
                <a:solidFill>
                  <a:srgbClr val="0070C0"/>
                </a:solidFill>
                <a:latin typeface="Consolas" panose="020B0609020204030204" pitchFamily="49" charset="0"/>
                <a:cs typeface="Consolas" panose="020B0609020204030204" pitchFamily="49" charset="0"/>
              </a:rPr>
              <a:t>#SBATCH --</a:t>
            </a:r>
            <a:r>
              <a:rPr lang="en-US" sz="4800" dirty="0" err="1">
                <a:solidFill>
                  <a:srgbClr val="0070C0"/>
                </a:solidFill>
                <a:latin typeface="Consolas" panose="020B0609020204030204" pitchFamily="49" charset="0"/>
                <a:cs typeface="Consolas" panose="020B0609020204030204" pitchFamily="49" charset="0"/>
              </a:rPr>
              <a:t>qos</a:t>
            </a:r>
            <a:r>
              <a:rPr lang="en-US" sz="4800" dirty="0">
                <a:solidFill>
                  <a:srgbClr val="0070C0"/>
                </a:solidFill>
                <a:latin typeface="Consolas" panose="020B0609020204030204" pitchFamily="49" charset="0"/>
                <a:cs typeface="Consolas" panose="020B0609020204030204" pitchFamily="49" charset="0"/>
              </a:rPr>
              <a:t>=normal				# Specify QOS</a:t>
            </a:r>
          </a:p>
          <a:p>
            <a:pPr marL="0" indent="0">
              <a:buNone/>
            </a:pPr>
            <a:r>
              <a:rPr lang="en-US" sz="4800" dirty="0">
                <a:solidFill>
                  <a:srgbClr val="0070C0"/>
                </a:solidFill>
                <a:latin typeface="Consolas" panose="020B0609020204030204" pitchFamily="49" charset="0"/>
                <a:cs typeface="Consolas" panose="020B0609020204030204" pitchFamily="49" charset="0"/>
              </a:rPr>
              <a:t>#SBATCH --partition=</a:t>
            </a:r>
            <a:r>
              <a:rPr lang="en-US" sz="4800" dirty="0" err="1">
                <a:solidFill>
                  <a:srgbClr val="0070C0"/>
                </a:solidFill>
                <a:latin typeface="Consolas" panose="020B0609020204030204" pitchFamily="49" charset="0"/>
                <a:cs typeface="Consolas" panose="020B0609020204030204" pitchFamily="49" charset="0"/>
              </a:rPr>
              <a:t>shas</a:t>
            </a:r>
            <a:r>
              <a:rPr lang="en-US" sz="4800" dirty="0">
                <a:solidFill>
                  <a:srgbClr val="0070C0"/>
                </a:solidFill>
                <a:latin typeface="Consolas" panose="020B0609020204030204" pitchFamily="49" charset="0"/>
                <a:cs typeface="Consolas" panose="020B0609020204030204" pitchFamily="49" charset="0"/>
              </a:rPr>
              <a:t>			# Specify Summit </a:t>
            </a:r>
            <a:r>
              <a:rPr lang="en-US" sz="4800" dirty="0" err="1">
                <a:solidFill>
                  <a:srgbClr val="0070C0"/>
                </a:solidFill>
                <a:latin typeface="Consolas" panose="020B0609020204030204" pitchFamily="49" charset="0"/>
                <a:cs typeface="Consolas" panose="020B0609020204030204" pitchFamily="49" charset="0"/>
              </a:rPr>
              <a:t>haswell</a:t>
            </a:r>
            <a:r>
              <a:rPr lang="en-US" sz="4800" dirty="0">
                <a:solidFill>
                  <a:srgbClr val="0070C0"/>
                </a:solidFill>
                <a:latin typeface="Consolas" panose="020B0609020204030204" pitchFamily="49" charset="0"/>
                <a:cs typeface="Consolas" panose="020B0609020204030204" pitchFamily="49" charset="0"/>
              </a:rPr>
              <a:t> nodes</a:t>
            </a:r>
          </a:p>
          <a:p>
            <a:pPr marL="0" indent="0">
              <a:buNone/>
            </a:pPr>
            <a:r>
              <a:rPr lang="en-US" sz="4800" dirty="0">
                <a:solidFill>
                  <a:srgbClr val="0070C0"/>
                </a:solidFill>
                <a:latin typeface="Consolas" panose="020B0609020204030204" pitchFamily="49" charset="0"/>
                <a:cs typeface="Consolas" panose="020B0609020204030204" pitchFamily="49" charset="0"/>
              </a:rPr>
              <a:t>#SBATCH --output=hostname_%</a:t>
            </a:r>
            <a:r>
              <a:rPr lang="en-US" sz="4800" dirty="0" err="1">
                <a:solidFill>
                  <a:srgbClr val="0070C0"/>
                </a:solidFill>
                <a:latin typeface="Consolas" panose="020B0609020204030204" pitchFamily="49" charset="0"/>
                <a:cs typeface="Consolas" panose="020B0609020204030204" pitchFamily="49" charset="0"/>
              </a:rPr>
              <a:t>j.out</a:t>
            </a:r>
            <a:r>
              <a:rPr lang="en-US" sz="4800" dirty="0">
                <a:solidFill>
                  <a:srgbClr val="0070C0"/>
                </a:solidFill>
                <a:latin typeface="Consolas" panose="020B0609020204030204" pitchFamily="49" charset="0"/>
                <a:cs typeface="Consolas" panose="020B0609020204030204" pitchFamily="49" charset="0"/>
              </a:rPr>
              <a:t>			# Rename standard output file</a:t>
            </a:r>
          </a:p>
          <a:p>
            <a:pPr marL="0" indent="0">
              <a:buNone/>
            </a:pPr>
            <a:r>
              <a:rPr lang="en-US" sz="4800" dirty="0">
                <a:solidFill>
                  <a:srgbClr val="0070C0"/>
                </a:solidFill>
                <a:latin typeface="Consolas" panose="020B0609020204030204" pitchFamily="49" charset="0"/>
                <a:cs typeface="Consolas" panose="020B0609020204030204" pitchFamily="49" charset="0"/>
              </a:rPr>
              <a:t>#SBATCH --reservation=job_submission_2019		# Reservation (workshop only)</a:t>
            </a:r>
          </a:p>
          <a:p>
            <a:pPr marL="0" indent="0">
              <a:buNone/>
            </a:pPr>
            <a:endParaRPr lang="en-US" sz="4800" dirty="0">
              <a:solidFill>
                <a:srgbClr val="0070C0"/>
              </a:solidFill>
              <a:latin typeface="Consolas" panose="020B0609020204030204" pitchFamily="49" charset="0"/>
              <a:cs typeface="Consolas" panose="020B0609020204030204" pitchFamily="49" charset="0"/>
            </a:endParaRPr>
          </a:p>
          <a:p>
            <a:pPr marL="0" indent="0">
              <a:buNone/>
            </a:pPr>
            <a:r>
              <a:rPr lang="en-US" sz="4800" dirty="0">
                <a:solidFill>
                  <a:srgbClr val="0070C0"/>
                </a:solidFill>
                <a:latin typeface="Consolas" panose="020B0609020204030204" pitchFamily="49" charset="0"/>
                <a:cs typeface="Consolas" panose="020B0609020204030204" pitchFamily="49" charset="0"/>
              </a:rPr>
              <a:t># Purge all existing modules</a:t>
            </a:r>
          </a:p>
          <a:p>
            <a:pPr marL="0" indent="0">
              <a:buNone/>
            </a:pPr>
            <a:r>
              <a:rPr lang="en-US" sz="4800" dirty="0">
                <a:solidFill>
                  <a:srgbClr val="0070C0"/>
                </a:solidFill>
                <a:latin typeface="Consolas" panose="020B0609020204030204" pitchFamily="49" charset="0"/>
                <a:cs typeface="Consolas" panose="020B0609020204030204" pitchFamily="49" charset="0"/>
              </a:rPr>
              <a:t>module purge</a:t>
            </a:r>
          </a:p>
          <a:p>
            <a:pPr marL="0" indent="0">
              <a:buNone/>
            </a:pPr>
            <a:endParaRPr lang="en-US" sz="4800" dirty="0">
              <a:solidFill>
                <a:srgbClr val="0070C0"/>
              </a:solidFill>
              <a:latin typeface="Consolas" panose="020B0609020204030204" pitchFamily="49" charset="0"/>
              <a:cs typeface="Consolas" panose="020B0609020204030204" pitchFamily="49" charset="0"/>
            </a:endParaRPr>
          </a:p>
          <a:p>
            <a:pPr marL="0" indent="0">
              <a:buNone/>
            </a:pPr>
            <a:r>
              <a:rPr lang="en-US" sz="4800" dirty="0">
                <a:solidFill>
                  <a:srgbClr val="0070C0"/>
                </a:solidFill>
                <a:latin typeface="Consolas" panose="020B0609020204030204" pitchFamily="49" charset="0"/>
                <a:cs typeface="Consolas" panose="020B0609020204030204" pitchFamily="49" charset="0"/>
              </a:rPr>
              <a:t># Load the modules you need</a:t>
            </a:r>
          </a:p>
          <a:p>
            <a:pPr marL="0" indent="0">
              <a:buNone/>
            </a:pPr>
            <a:r>
              <a:rPr lang="en-US" sz="4800" dirty="0">
                <a:solidFill>
                  <a:srgbClr val="0070C0"/>
                </a:solidFill>
                <a:latin typeface="Consolas" panose="020B0609020204030204" pitchFamily="49" charset="0"/>
                <a:cs typeface="Consolas" panose="020B0609020204030204" pitchFamily="49" charset="0"/>
              </a:rPr>
              <a:t>module load python/3.5.1 intel </a:t>
            </a:r>
            <a:r>
              <a:rPr lang="en-US" sz="4800" dirty="0" err="1">
                <a:solidFill>
                  <a:srgbClr val="0070C0"/>
                </a:solidFill>
                <a:latin typeface="Consolas" panose="020B0609020204030204" pitchFamily="49" charset="0"/>
                <a:cs typeface="Consolas" panose="020B0609020204030204" pitchFamily="49" charset="0"/>
              </a:rPr>
              <a:t>impi</a:t>
            </a:r>
            <a:endParaRPr lang="en-US" sz="4800" dirty="0">
              <a:solidFill>
                <a:srgbClr val="0070C0"/>
              </a:solidFill>
              <a:latin typeface="Consolas" panose="020B0609020204030204" pitchFamily="49" charset="0"/>
              <a:cs typeface="Consolas" panose="020B0609020204030204" pitchFamily="49" charset="0"/>
            </a:endParaRPr>
          </a:p>
          <a:p>
            <a:pPr marL="0" indent="0">
              <a:buNone/>
            </a:pPr>
            <a:endParaRPr lang="en-US" sz="4800" dirty="0">
              <a:solidFill>
                <a:srgbClr val="0070C0"/>
              </a:solidFill>
              <a:latin typeface="Consolas" panose="020B0609020204030204" pitchFamily="49" charset="0"/>
              <a:cs typeface="Consolas" panose="020B0609020204030204" pitchFamily="49" charset="0"/>
            </a:endParaRPr>
          </a:p>
          <a:p>
            <a:pPr marL="0" indent="0">
              <a:buNone/>
            </a:pPr>
            <a:r>
              <a:rPr lang="en-US" sz="4800" dirty="0">
                <a:solidFill>
                  <a:srgbClr val="0070C0"/>
                </a:solidFill>
                <a:latin typeface="Consolas" panose="020B0609020204030204" pitchFamily="49" charset="0"/>
                <a:cs typeface="Consolas" panose="020B0609020204030204" pitchFamily="49" charset="0"/>
              </a:rPr>
              <a:t># Run Python Script</a:t>
            </a:r>
          </a:p>
          <a:p>
            <a:pPr marL="0" indent="0">
              <a:buNone/>
            </a:pPr>
            <a:r>
              <a:rPr lang="en-US" sz="4800" dirty="0">
                <a:solidFill>
                  <a:srgbClr val="0070C0"/>
                </a:solidFill>
                <a:latin typeface="Consolas" panose="020B0609020204030204" pitchFamily="49" charset="0"/>
                <a:cs typeface="Consolas" panose="020B0609020204030204" pitchFamily="49" charset="0"/>
              </a:rPr>
              <a:t>cd progs</a:t>
            </a:r>
          </a:p>
          <a:p>
            <a:pPr marL="0" indent="0">
              <a:buNone/>
            </a:pPr>
            <a:r>
              <a:rPr lang="en-US" sz="4800" dirty="0" err="1">
                <a:solidFill>
                  <a:srgbClr val="0070C0"/>
                </a:solidFill>
                <a:latin typeface="Consolas" panose="020B0609020204030204" pitchFamily="49" charset="0"/>
                <a:cs typeface="Consolas" panose="020B0609020204030204" pitchFamily="49" charset="0"/>
              </a:rPr>
              <a:t>mpirun</a:t>
            </a:r>
            <a:r>
              <a:rPr lang="en-US" sz="4800" dirty="0">
                <a:solidFill>
                  <a:srgbClr val="0070C0"/>
                </a:solidFill>
                <a:latin typeface="Consolas" panose="020B0609020204030204" pitchFamily="49" charset="0"/>
                <a:cs typeface="Consolas" panose="020B0609020204030204" pitchFamily="49" charset="0"/>
              </a:rPr>
              <a:t> -np $SLURM_NTASKS python hello1.py</a:t>
            </a:r>
          </a:p>
          <a:p>
            <a:endParaRPr lang="en-US" dirty="0"/>
          </a:p>
        </p:txBody>
      </p:sp>
      <p:sp>
        <p:nvSpPr>
          <p:cNvPr id="4" name="Date Placeholder 3">
            <a:extLst>
              <a:ext uri="{FF2B5EF4-FFF2-40B4-BE49-F238E27FC236}">
                <a16:creationId xmlns:a16="http://schemas.microsoft.com/office/drawing/2014/main" id="{8EB3915F-13BE-C345-8608-6C7E52D993A9}"/>
              </a:ext>
            </a:extLst>
          </p:cNvPr>
          <p:cNvSpPr>
            <a:spLocks noGrp="1"/>
          </p:cNvSpPr>
          <p:nvPr>
            <p:ph type="dt" sz="half" idx="10"/>
          </p:nvPr>
        </p:nvSpPr>
        <p:spPr/>
        <p:txBody>
          <a:bodyPr/>
          <a:lstStyle/>
          <a:p>
            <a:fld id="{608DF0DA-981B-6344-88FB-9152BD05C7AB}" type="datetime1">
              <a:rPr lang="en-US" smtClean="0"/>
              <a:t>2/13/19</a:t>
            </a:fld>
            <a:endParaRPr lang="en-US" dirty="0"/>
          </a:p>
        </p:txBody>
      </p:sp>
      <p:sp>
        <p:nvSpPr>
          <p:cNvPr id="5" name="Footer Placeholder 4">
            <a:extLst>
              <a:ext uri="{FF2B5EF4-FFF2-40B4-BE49-F238E27FC236}">
                <a16:creationId xmlns:a16="http://schemas.microsoft.com/office/drawing/2014/main" id="{88B4EC82-FCF9-5C40-847C-921B9AC0BE34}"/>
              </a:ext>
            </a:extLst>
          </p:cNvPr>
          <p:cNvSpPr>
            <a:spLocks noGrp="1"/>
          </p:cNvSpPr>
          <p:nvPr>
            <p:ph type="ftr" sz="quarter" idx="11"/>
          </p:nvPr>
        </p:nvSpPr>
        <p:spPr/>
        <p:txBody>
          <a:bodyPr/>
          <a:lstStyle/>
          <a:p>
            <a:r>
              <a:rPr lang="en-US"/>
              <a:t>Job Submission and Load Balancer</a:t>
            </a:r>
            <a:endParaRPr lang="en-US" dirty="0"/>
          </a:p>
        </p:txBody>
      </p:sp>
      <p:sp>
        <p:nvSpPr>
          <p:cNvPr id="6" name="Slide Number Placeholder 5">
            <a:extLst>
              <a:ext uri="{FF2B5EF4-FFF2-40B4-BE49-F238E27FC236}">
                <a16:creationId xmlns:a16="http://schemas.microsoft.com/office/drawing/2014/main" id="{4BD06458-ADB6-E241-AAB2-A405F1F5997B}"/>
              </a:ext>
            </a:extLst>
          </p:cNvPr>
          <p:cNvSpPr>
            <a:spLocks noGrp="1"/>
          </p:cNvSpPr>
          <p:nvPr>
            <p:ph type="sldNum" sz="quarter" idx="12"/>
          </p:nvPr>
        </p:nvSpPr>
        <p:spPr/>
        <p:txBody>
          <a:bodyPr/>
          <a:lstStyle/>
          <a:p>
            <a:fld id="{DD321DBF-325B-3546-BAAF-4F6E3B3181FF}" type="slidenum">
              <a:rPr lang="en-US" smtClean="0"/>
              <a:pPr/>
              <a:t>25</a:t>
            </a:fld>
            <a:endParaRPr lang="en-US" dirty="0"/>
          </a:p>
        </p:txBody>
      </p:sp>
    </p:spTree>
    <p:extLst>
      <p:ext uri="{BB962C8B-B14F-4D97-AF65-F5344CB8AC3E}">
        <p14:creationId xmlns:p14="http://schemas.microsoft.com/office/powerpoint/2010/main" val="19453850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Interactive jobs</a:t>
            </a:r>
            <a:endParaRPr lang="en-US" dirty="0"/>
          </a:p>
        </p:txBody>
      </p:sp>
      <p:sp>
        <p:nvSpPr>
          <p:cNvPr id="10" name="Content Placeholder 9">
            <a:extLst>
              <a:ext uri="{FF2B5EF4-FFF2-40B4-BE49-F238E27FC236}">
                <a16:creationId xmlns:a16="http://schemas.microsoft.com/office/drawing/2014/main" id="{44286684-B7A3-E140-9994-229A54E18DCC}"/>
              </a:ext>
            </a:extLst>
          </p:cNvPr>
          <p:cNvSpPr>
            <a:spLocks noGrp="1"/>
          </p:cNvSpPr>
          <p:nvPr>
            <p:ph idx="1"/>
          </p:nvPr>
        </p:nvSpPr>
        <p:spPr/>
        <p:txBody>
          <a:bodyPr/>
          <a:lstStyle/>
          <a:p>
            <a:pPr marL="241100" indent="-228411">
              <a:spcBef>
                <a:spcPts val="650"/>
              </a:spcBef>
              <a:buClr>
                <a:srgbClr val="A9A57C"/>
              </a:buClr>
              <a:tabLst>
                <a:tab pos="241100" algn="l"/>
              </a:tabLst>
            </a:pPr>
            <a:r>
              <a:rPr lang="en-US" sz="2398" dirty="0">
                <a:solidFill>
                  <a:srgbClr val="2F2B20"/>
                </a:solidFill>
                <a:cs typeface="Arial"/>
              </a:rPr>
              <a:t>Sometimes </a:t>
            </a:r>
            <a:r>
              <a:rPr lang="en-US" sz="2398" spc="16" dirty="0">
                <a:solidFill>
                  <a:srgbClr val="2F2B20"/>
                </a:solidFill>
                <a:cs typeface="Arial"/>
              </a:rPr>
              <a:t>we </a:t>
            </a:r>
            <a:r>
              <a:rPr lang="en-US" sz="2398" spc="26" dirty="0">
                <a:solidFill>
                  <a:srgbClr val="2F2B20"/>
                </a:solidFill>
                <a:cs typeface="Arial"/>
              </a:rPr>
              <a:t>want </a:t>
            </a:r>
            <a:r>
              <a:rPr lang="en-US" sz="2398" spc="6" dirty="0">
                <a:solidFill>
                  <a:srgbClr val="2F2B20"/>
                </a:solidFill>
                <a:cs typeface="Arial"/>
              </a:rPr>
              <a:t>our </a:t>
            </a:r>
            <a:r>
              <a:rPr lang="en-US" sz="2398" spc="36" dirty="0">
                <a:solidFill>
                  <a:srgbClr val="2F2B20"/>
                </a:solidFill>
                <a:cs typeface="Arial"/>
              </a:rPr>
              <a:t>job </a:t>
            </a:r>
            <a:r>
              <a:rPr lang="en-US" sz="2398" spc="55" dirty="0">
                <a:solidFill>
                  <a:srgbClr val="2F2B20"/>
                </a:solidFill>
                <a:cs typeface="Arial"/>
              </a:rPr>
              <a:t>to </a:t>
            </a:r>
            <a:r>
              <a:rPr lang="en-US" sz="2398" spc="-6" dirty="0">
                <a:solidFill>
                  <a:srgbClr val="2F2B20"/>
                </a:solidFill>
                <a:cs typeface="Arial"/>
              </a:rPr>
              <a:t>run in </a:t>
            </a:r>
            <a:r>
              <a:rPr lang="en-US" sz="2398" spc="6" dirty="0">
                <a:solidFill>
                  <a:srgbClr val="2F2B20"/>
                </a:solidFill>
                <a:cs typeface="Arial"/>
              </a:rPr>
              <a:t>the</a:t>
            </a:r>
            <a:r>
              <a:rPr lang="en-US" sz="2398" spc="-224" dirty="0">
                <a:solidFill>
                  <a:srgbClr val="2F2B20"/>
                </a:solidFill>
                <a:cs typeface="Arial"/>
              </a:rPr>
              <a:t> </a:t>
            </a:r>
            <a:r>
              <a:rPr lang="en-US" sz="2398" spc="26" dirty="0">
                <a:solidFill>
                  <a:srgbClr val="2F2B20"/>
                </a:solidFill>
                <a:cs typeface="Arial"/>
              </a:rPr>
              <a:t>background</a:t>
            </a:r>
            <a:endParaRPr lang="en-US" sz="2398" dirty="0">
              <a:cs typeface="Arial"/>
            </a:endParaRPr>
          </a:p>
          <a:p>
            <a:pPr marL="241100" indent="-228411">
              <a:spcBef>
                <a:spcPts val="555"/>
              </a:spcBef>
              <a:buClr>
                <a:srgbClr val="A9A57C"/>
              </a:buClr>
              <a:tabLst>
                <a:tab pos="241100" algn="l"/>
              </a:tabLst>
            </a:pPr>
            <a:r>
              <a:rPr lang="en-US" sz="2398" dirty="0">
                <a:solidFill>
                  <a:srgbClr val="2F2B20"/>
                </a:solidFill>
                <a:cs typeface="Arial"/>
              </a:rPr>
              <a:t>Sometimes </a:t>
            </a:r>
            <a:r>
              <a:rPr lang="en-US" sz="2398" spc="16" dirty="0">
                <a:solidFill>
                  <a:srgbClr val="2F2B20"/>
                </a:solidFill>
                <a:cs typeface="Arial"/>
              </a:rPr>
              <a:t>we </a:t>
            </a:r>
            <a:r>
              <a:rPr lang="en-US" sz="2398" spc="26" dirty="0">
                <a:solidFill>
                  <a:srgbClr val="2F2B20"/>
                </a:solidFill>
                <a:cs typeface="Arial"/>
              </a:rPr>
              <a:t>want </a:t>
            </a:r>
            <a:r>
              <a:rPr lang="en-US" sz="2398" spc="55" dirty="0">
                <a:solidFill>
                  <a:srgbClr val="2F2B20"/>
                </a:solidFill>
                <a:cs typeface="Arial"/>
              </a:rPr>
              <a:t>to </a:t>
            </a:r>
            <a:r>
              <a:rPr lang="en-US" sz="2398" spc="36" dirty="0">
                <a:solidFill>
                  <a:srgbClr val="2F2B20"/>
                </a:solidFill>
                <a:cs typeface="Arial"/>
              </a:rPr>
              <a:t>work </a:t>
            </a:r>
            <a:r>
              <a:rPr lang="en-US" sz="2398" spc="-6" dirty="0">
                <a:solidFill>
                  <a:srgbClr val="2F2B20"/>
                </a:solidFill>
                <a:cs typeface="Arial"/>
              </a:rPr>
              <a:t>on </a:t>
            </a:r>
            <a:r>
              <a:rPr lang="en-US" sz="2398" spc="10" dirty="0">
                <a:solidFill>
                  <a:srgbClr val="2F2B20"/>
                </a:solidFill>
                <a:cs typeface="Arial"/>
              </a:rPr>
              <a:t>program </a:t>
            </a:r>
            <a:r>
              <a:rPr lang="en-US" sz="2398" spc="-6" dirty="0">
                <a:solidFill>
                  <a:srgbClr val="2F2B20"/>
                </a:solidFill>
                <a:cs typeface="Arial"/>
              </a:rPr>
              <a:t>in </a:t>
            </a:r>
            <a:r>
              <a:rPr lang="en-US" sz="2398" spc="-40" dirty="0">
                <a:solidFill>
                  <a:srgbClr val="2F2B20"/>
                </a:solidFill>
                <a:cs typeface="Arial"/>
              </a:rPr>
              <a:t>real</a:t>
            </a:r>
            <a:r>
              <a:rPr lang="en-US" sz="2398" spc="-234" dirty="0">
                <a:solidFill>
                  <a:srgbClr val="2F2B20"/>
                </a:solidFill>
                <a:cs typeface="Arial"/>
              </a:rPr>
              <a:t> </a:t>
            </a:r>
            <a:r>
              <a:rPr lang="en-US" sz="2398" spc="16" dirty="0">
                <a:solidFill>
                  <a:srgbClr val="2F2B20"/>
                </a:solidFill>
                <a:cs typeface="Arial"/>
              </a:rPr>
              <a:t>time</a:t>
            </a:r>
          </a:p>
          <a:p>
            <a:pPr marL="1147133" lvl="1" indent="-228411">
              <a:spcBef>
                <a:spcPts val="555"/>
              </a:spcBef>
              <a:buClr>
                <a:srgbClr val="A9A57C"/>
              </a:buClr>
              <a:tabLst>
                <a:tab pos="241100" algn="l"/>
              </a:tabLst>
            </a:pPr>
            <a:r>
              <a:rPr lang="en-US" sz="2398" spc="16" dirty="0">
                <a:solidFill>
                  <a:srgbClr val="2F2B20"/>
                </a:solidFill>
                <a:cs typeface="Arial"/>
              </a:rPr>
              <a:t>Great for testing, debugging</a:t>
            </a:r>
            <a:endParaRPr lang="en-US" sz="2398" dirty="0">
              <a:cs typeface="Arial"/>
            </a:endParaRPr>
          </a:p>
          <a:p>
            <a:pPr marL="241100" indent="-228411">
              <a:spcBef>
                <a:spcPts val="585"/>
              </a:spcBef>
              <a:buClr>
                <a:srgbClr val="A9A57C"/>
              </a:buClr>
              <a:tabLst>
                <a:tab pos="241100" algn="l"/>
              </a:tabLst>
            </a:pPr>
            <a:r>
              <a:rPr lang="en-US" sz="2398" spc="-20" dirty="0">
                <a:solidFill>
                  <a:srgbClr val="2F2B20"/>
                </a:solidFill>
                <a:cs typeface="Arial"/>
              </a:rPr>
              <a:t>For </a:t>
            </a:r>
            <a:r>
              <a:rPr lang="en-US" sz="2398" dirty="0">
                <a:solidFill>
                  <a:srgbClr val="2F2B20"/>
                </a:solidFill>
                <a:cs typeface="Arial"/>
              </a:rPr>
              <a:t>example, let’s </a:t>
            </a:r>
            <a:r>
              <a:rPr lang="en-US" sz="2398" spc="-6" dirty="0">
                <a:solidFill>
                  <a:srgbClr val="2F2B20"/>
                </a:solidFill>
                <a:cs typeface="Arial"/>
              </a:rPr>
              <a:t>run </a:t>
            </a:r>
            <a:r>
              <a:rPr lang="en-US" sz="2398" spc="-30" dirty="0">
                <a:solidFill>
                  <a:srgbClr val="2F2B20"/>
                </a:solidFill>
                <a:cs typeface="Arial"/>
              </a:rPr>
              <a:t>an </a:t>
            </a:r>
            <a:r>
              <a:rPr lang="en-US" sz="2398" dirty="0">
                <a:solidFill>
                  <a:srgbClr val="2F2B20"/>
                </a:solidFill>
                <a:cs typeface="Arial"/>
              </a:rPr>
              <a:t>interactive </a:t>
            </a:r>
            <a:r>
              <a:rPr lang="en-US" sz="2398" spc="26" dirty="0">
                <a:solidFill>
                  <a:srgbClr val="2F2B20"/>
                </a:solidFill>
                <a:cs typeface="Arial"/>
              </a:rPr>
              <a:t>R job…</a:t>
            </a:r>
            <a:endParaRPr lang="en-US" sz="2398" dirty="0">
              <a:cs typeface="Arial"/>
            </a:endParaRPr>
          </a:p>
          <a:p>
            <a:endParaRPr lang="en-US" dirty="0"/>
          </a:p>
        </p:txBody>
      </p:sp>
      <p:sp>
        <p:nvSpPr>
          <p:cNvPr id="3" name="Date Placeholder 2">
            <a:extLst>
              <a:ext uri="{FF2B5EF4-FFF2-40B4-BE49-F238E27FC236}">
                <a16:creationId xmlns:a16="http://schemas.microsoft.com/office/drawing/2014/main" id="{A39D5111-7938-D44A-9EBB-FD18340885AC}"/>
              </a:ext>
            </a:extLst>
          </p:cNvPr>
          <p:cNvSpPr>
            <a:spLocks noGrp="1"/>
          </p:cNvSpPr>
          <p:nvPr>
            <p:ph type="dt" sz="half" idx="10"/>
          </p:nvPr>
        </p:nvSpPr>
        <p:spPr/>
        <p:txBody>
          <a:bodyPr/>
          <a:lstStyle/>
          <a:p>
            <a:fld id="{039DD2B5-34CC-9D47-8CF8-26729B19D696}" type="datetime1">
              <a:rPr lang="en-US" smtClean="0"/>
              <a:t>2/13/19</a:t>
            </a:fld>
            <a:endParaRPr lang="en-US"/>
          </a:p>
        </p:txBody>
      </p:sp>
      <p:sp>
        <p:nvSpPr>
          <p:cNvPr id="4" name="Footer Placeholder 3">
            <a:extLst>
              <a:ext uri="{FF2B5EF4-FFF2-40B4-BE49-F238E27FC236}">
                <a16:creationId xmlns:a16="http://schemas.microsoft.com/office/drawing/2014/main" id="{542A0989-5D4A-034D-AB98-D1188803BDF5}"/>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A6B9882D-9A91-4A45-A0A9-648D20BF3B6C}"/>
              </a:ext>
            </a:extLst>
          </p:cNvPr>
          <p:cNvSpPr>
            <a:spLocks noGrp="1"/>
          </p:cNvSpPr>
          <p:nvPr>
            <p:ph type="sldNum" sz="quarter" idx="12"/>
          </p:nvPr>
        </p:nvSpPr>
        <p:spPr/>
        <p:txBody>
          <a:bodyPr/>
          <a:lstStyle/>
          <a:p>
            <a:fld id="{DD321DBF-325B-3546-BAAF-4F6E3B3181FF}" type="slidenum">
              <a:rPr lang="en-US" smtClean="0"/>
              <a:t>26</a:t>
            </a:fld>
            <a:endParaRPr lang="en-US"/>
          </a:p>
        </p:txBody>
      </p:sp>
    </p:spTree>
    <p:extLst>
      <p:ext uri="{BB962C8B-B14F-4D97-AF65-F5344CB8AC3E}">
        <p14:creationId xmlns:p14="http://schemas.microsoft.com/office/powerpoint/2010/main" val="7509699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Running an interactive job</a:t>
            </a:r>
            <a:endParaRPr lang="en-US" dirty="0"/>
          </a:p>
        </p:txBody>
      </p:sp>
      <p:sp>
        <p:nvSpPr>
          <p:cNvPr id="10" name="Content Placeholder 9">
            <a:extLst>
              <a:ext uri="{FF2B5EF4-FFF2-40B4-BE49-F238E27FC236}">
                <a16:creationId xmlns:a16="http://schemas.microsoft.com/office/drawing/2014/main" id="{840D7DB7-BB6D-054E-88FF-BB99BF98BD9D}"/>
              </a:ext>
            </a:extLst>
          </p:cNvPr>
          <p:cNvSpPr>
            <a:spLocks noGrp="1"/>
          </p:cNvSpPr>
          <p:nvPr>
            <p:ph idx="1"/>
          </p:nvPr>
        </p:nvSpPr>
        <p:spPr>
          <a:xfrm>
            <a:off x="636319" y="1801874"/>
            <a:ext cx="11155879" cy="4163129"/>
          </a:xfrm>
        </p:spPr>
        <p:txBody>
          <a:bodyPr/>
          <a:lstStyle/>
          <a:p>
            <a:pPr marL="241100" marR="5075" indent="-228411">
              <a:lnSpc>
                <a:spcPts val="2368"/>
              </a:lnSpc>
              <a:spcBef>
                <a:spcPts val="400"/>
              </a:spcBef>
              <a:buClr>
                <a:srgbClr val="A9A57C"/>
              </a:buClr>
              <a:tabLst>
                <a:tab pos="240465" algn="l"/>
                <a:tab pos="241100" algn="l"/>
              </a:tabLst>
            </a:pPr>
            <a:r>
              <a:rPr lang="en-US" dirty="0"/>
              <a:t>T</a:t>
            </a:r>
            <a:r>
              <a:rPr lang="en-US" spc="-145" dirty="0">
                <a:solidFill>
                  <a:srgbClr val="2F2B20"/>
                </a:solidFill>
                <a:cs typeface="Arial"/>
              </a:rPr>
              <a:t>o </a:t>
            </a:r>
            <a:r>
              <a:rPr lang="en-US" spc="30" dirty="0">
                <a:solidFill>
                  <a:srgbClr val="2F2B20"/>
                </a:solidFill>
                <a:cs typeface="Arial"/>
              </a:rPr>
              <a:t>work with </a:t>
            </a:r>
            <a:r>
              <a:rPr lang="en-US" spc="16" dirty="0">
                <a:solidFill>
                  <a:srgbClr val="2F2B20"/>
                </a:solidFill>
                <a:cs typeface="Arial"/>
              </a:rPr>
              <a:t>R </a:t>
            </a:r>
            <a:r>
              <a:rPr lang="en-US" spc="-10" dirty="0">
                <a:solidFill>
                  <a:srgbClr val="2F2B20"/>
                </a:solidFill>
                <a:cs typeface="Arial"/>
              </a:rPr>
              <a:t>interactively, </a:t>
            </a:r>
            <a:r>
              <a:rPr lang="en-US" spc="6" dirty="0">
                <a:solidFill>
                  <a:srgbClr val="2F2B20"/>
                </a:solidFill>
                <a:cs typeface="Arial"/>
              </a:rPr>
              <a:t>we </a:t>
            </a:r>
            <a:r>
              <a:rPr lang="en-US" dirty="0">
                <a:solidFill>
                  <a:srgbClr val="2F2B20"/>
                </a:solidFill>
                <a:cs typeface="Arial"/>
              </a:rPr>
              <a:t>request </a:t>
            </a:r>
            <a:r>
              <a:rPr lang="en-US" spc="10" dirty="0">
                <a:solidFill>
                  <a:srgbClr val="2F2B20"/>
                </a:solidFill>
                <a:cs typeface="Arial"/>
              </a:rPr>
              <a:t>time from </a:t>
            </a:r>
            <a:r>
              <a:rPr lang="en-US" dirty="0">
                <a:solidFill>
                  <a:srgbClr val="2F2B20"/>
                </a:solidFill>
                <a:cs typeface="Arial"/>
              </a:rPr>
              <a:t>Summit</a:t>
            </a:r>
            <a:endParaRPr lang="en-US" dirty="0">
              <a:cs typeface="Arial"/>
            </a:endParaRPr>
          </a:p>
          <a:p>
            <a:pPr marL="241100" marR="441594" indent="-228411">
              <a:lnSpc>
                <a:spcPts val="2368"/>
              </a:lnSpc>
              <a:spcBef>
                <a:spcPts val="529"/>
              </a:spcBef>
              <a:buClr>
                <a:srgbClr val="A9A57C"/>
              </a:buClr>
              <a:tabLst>
                <a:tab pos="240465" algn="l"/>
                <a:tab pos="241100" algn="l"/>
              </a:tabLst>
            </a:pPr>
            <a:r>
              <a:rPr lang="en-US" spc="-26" dirty="0">
                <a:solidFill>
                  <a:srgbClr val="2F2B20"/>
                </a:solidFill>
                <a:cs typeface="Arial"/>
              </a:rPr>
              <a:t>When </a:t>
            </a:r>
            <a:r>
              <a:rPr lang="en-US" dirty="0">
                <a:solidFill>
                  <a:srgbClr val="2F2B20"/>
                </a:solidFill>
                <a:cs typeface="Arial"/>
              </a:rPr>
              <a:t>the </a:t>
            </a:r>
            <a:r>
              <a:rPr lang="en-US" spc="-6" dirty="0">
                <a:solidFill>
                  <a:srgbClr val="2F2B20"/>
                </a:solidFill>
                <a:cs typeface="Arial"/>
              </a:rPr>
              <a:t>resources </a:t>
            </a:r>
            <a:r>
              <a:rPr lang="en-US" spc="16" dirty="0">
                <a:solidFill>
                  <a:srgbClr val="2F2B20"/>
                </a:solidFill>
                <a:cs typeface="Arial"/>
              </a:rPr>
              <a:t>become </a:t>
            </a:r>
            <a:r>
              <a:rPr lang="en-US" spc="-16" dirty="0">
                <a:solidFill>
                  <a:srgbClr val="2F2B20"/>
                </a:solidFill>
                <a:cs typeface="Arial"/>
              </a:rPr>
              <a:t>available </a:t>
            </a:r>
            <a:r>
              <a:rPr lang="en-US" dirty="0">
                <a:solidFill>
                  <a:srgbClr val="2F2B20"/>
                </a:solidFill>
                <a:cs typeface="Arial"/>
              </a:rPr>
              <a:t>the job starts</a:t>
            </a:r>
            <a:endParaRPr lang="en-US" dirty="0">
              <a:cs typeface="Arial"/>
            </a:endParaRPr>
          </a:p>
          <a:p>
            <a:pPr marL="241100" indent="-228411">
              <a:spcBef>
                <a:spcPts val="254"/>
              </a:spcBef>
              <a:buClr>
                <a:srgbClr val="A9A57C"/>
              </a:buClr>
              <a:tabLst>
                <a:tab pos="240465" algn="l"/>
                <a:tab pos="241100" algn="l"/>
              </a:tabLst>
            </a:pPr>
            <a:r>
              <a:rPr lang="en-US" spc="10" dirty="0">
                <a:solidFill>
                  <a:srgbClr val="2F2B20"/>
                </a:solidFill>
                <a:cs typeface="Arial"/>
              </a:rPr>
              <a:t>Commands </a:t>
            </a:r>
            <a:r>
              <a:rPr lang="en-US" spc="50" dirty="0">
                <a:solidFill>
                  <a:srgbClr val="2F2B20"/>
                </a:solidFill>
                <a:cs typeface="Arial"/>
              </a:rPr>
              <a:t>to</a:t>
            </a:r>
            <a:r>
              <a:rPr lang="en-US" spc="-20" dirty="0">
                <a:solidFill>
                  <a:srgbClr val="2F2B20"/>
                </a:solidFill>
                <a:cs typeface="Arial"/>
              </a:rPr>
              <a:t> </a:t>
            </a:r>
            <a:r>
              <a:rPr lang="en-US" spc="-6" dirty="0">
                <a:solidFill>
                  <a:srgbClr val="2F2B20"/>
                </a:solidFill>
                <a:cs typeface="Arial"/>
              </a:rPr>
              <a:t>run:</a:t>
            </a:r>
            <a:endParaRPr lang="en-US" dirty="0">
              <a:cs typeface="Arial"/>
            </a:endParaRPr>
          </a:p>
          <a:p>
            <a:pPr marL="582894" indent="0">
              <a:spcBef>
                <a:spcPts val="458"/>
              </a:spcBef>
              <a:buNone/>
            </a:pPr>
            <a:r>
              <a:rPr lang="en-US" sz="2400" spc="-6" dirty="0" err="1">
                <a:solidFill>
                  <a:srgbClr val="0070C0"/>
                </a:solidFill>
                <a:latin typeface="Consolas" panose="020B0609020204030204" pitchFamily="49" charset="0"/>
                <a:cs typeface="Consolas" panose="020B0609020204030204" pitchFamily="49" charset="0"/>
              </a:rPr>
              <a:t>sinteractive</a:t>
            </a:r>
            <a:r>
              <a:rPr lang="en-US" sz="2400" spc="-20" dirty="0">
                <a:solidFill>
                  <a:srgbClr val="0070C0"/>
                </a:solidFill>
                <a:latin typeface="Consolas" panose="020B0609020204030204" pitchFamily="49" charset="0"/>
                <a:cs typeface="Consolas" panose="020B0609020204030204" pitchFamily="49" charset="0"/>
              </a:rPr>
              <a:t> </a:t>
            </a:r>
            <a:r>
              <a:rPr lang="en-US" sz="2400" spc="-6" dirty="0">
                <a:solidFill>
                  <a:srgbClr val="0070C0"/>
                </a:solidFill>
                <a:latin typeface="Consolas" panose="020B0609020204030204" pitchFamily="49" charset="0"/>
                <a:cs typeface="Consolas" panose="020B0609020204030204" pitchFamily="49" charset="0"/>
              </a:rPr>
              <a:t>–-time=00:10:00</a:t>
            </a:r>
            <a:r>
              <a:rPr lang="en-US" sz="2400" dirty="0">
                <a:solidFill>
                  <a:srgbClr val="0070C0"/>
                </a:solidFill>
                <a:latin typeface="Consolas" panose="020B0609020204030204" pitchFamily="49" charset="0"/>
                <a:cs typeface="Consolas" panose="020B0609020204030204" pitchFamily="49" charset="0"/>
              </a:rPr>
              <a:t> </a:t>
            </a:r>
            <a:r>
              <a:rPr lang="en-US" sz="2400" spc="-6" dirty="0">
                <a:solidFill>
                  <a:srgbClr val="0070C0"/>
                </a:solidFill>
                <a:latin typeface="Consolas" panose="020B0609020204030204" pitchFamily="49" charset="0"/>
                <a:cs typeface="Consolas" panose="020B0609020204030204" pitchFamily="49" charset="0"/>
              </a:rPr>
              <a:t>--reservation=</a:t>
            </a:r>
            <a:r>
              <a:rPr lang="en-US" spc="-6" dirty="0">
                <a:solidFill>
                  <a:srgbClr val="0070C0"/>
                </a:solidFill>
                <a:latin typeface="Consolas" panose="020B0609020204030204" pitchFamily="49" charset="0"/>
                <a:cs typeface="Consolas" panose="020B0609020204030204" pitchFamily="49" charset="0"/>
              </a:rPr>
              <a:t>job_submission_2019</a:t>
            </a:r>
            <a:endParaRPr lang="en-US" sz="2400" dirty="0">
              <a:solidFill>
                <a:srgbClr val="0070C0"/>
              </a:solidFill>
              <a:latin typeface="Consolas" panose="020B0609020204030204" pitchFamily="49" charset="0"/>
              <a:cs typeface="Consolas" panose="020B0609020204030204" pitchFamily="49" charset="0"/>
            </a:endParaRPr>
          </a:p>
          <a:p>
            <a:pPr marL="241100" indent="-228411">
              <a:spcBef>
                <a:spcPts val="355"/>
              </a:spcBef>
              <a:buClr>
                <a:srgbClr val="A9A57C"/>
              </a:buClr>
              <a:tabLst>
                <a:tab pos="240465" algn="l"/>
                <a:tab pos="241100" algn="l"/>
              </a:tabLst>
            </a:pPr>
            <a:r>
              <a:rPr lang="en-US" spc="-6" dirty="0">
                <a:solidFill>
                  <a:srgbClr val="2F2B20"/>
                </a:solidFill>
                <a:cs typeface="Arial"/>
              </a:rPr>
              <a:t>Once </a:t>
            </a:r>
            <a:r>
              <a:rPr lang="en-US" spc="6" dirty="0">
                <a:solidFill>
                  <a:srgbClr val="2F2B20"/>
                </a:solidFill>
                <a:cs typeface="Arial"/>
              </a:rPr>
              <a:t>we </a:t>
            </a:r>
            <a:r>
              <a:rPr lang="en-US" spc="-16" dirty="0">
                <a:solidFill>
                  <a:srgbClr val="2F2B20"/>
                </a:solidFill>
                <a:cs typeface="Arial"/>
              </a:rPr>
              <a:t>receive </a:t>
            </a:r>
            <a:r>
              <a:rPr lang="en-US" spc="-46" dirty="0">
                <a:solidFill>
                  <a:srgbClr val="2F2B20"/>
                </a:solidFill>
                <a:cs typeface="Arial"/>
              </a:rPr>
              <a:t>a </a:t>
            </a:r>
            <a:r>
              <a:rPr lang="en-US" spc="30" dirty="0">
                <a:solidFill>
                  <a:srgbClr val="2F2B20"/>
                </a:solidFill>
                <a:cs typeface="Arial"/>
              </a:rPr>
              <a:t>prompt,</a:t>
            </a:r>
            <a:r>
              <a:rPr lang="en-US" spc="65" dirty="0">
                <a:solidFill>
                  <a:srgbClr val="2F2B20"/>
                </a:solidFill>
                <a:cs typeface="Arial"/>
              </a:rPr>
              <a:t> </a:t>
            </a:r>
            <a:r>
              <a:rPr lang="en-US" dirty="0">
                <a:solidFill>
                  <a:srgbClr val="2F2B20"/>
                </a:solidFill>
                <a:cs typeface="Arial"/>
              </a:rPr>
              <a:t>then:</a:t>
            </a:r>
            <a:endParaRPr lang="en-US" dirty="0">
              <a:cs typeface="Arial"/>
            </a:endParaRPr>
          </a:p>
          <a:p>
            <a:pPr marL="582894" marR="4861348" indent="0">
              <a:lnSpc>
                <a:spcPct val="100000"/>
              </a:lnSpc>
              <a:spcBef>
                <a:spcPts val="40"/>
              </a:spcBef>
              <a:buNone/>
            </a:pPr>
            <a:r>
              <a:rPr lang="en-US" dirty="0">
                <a:solidFill>
                  <a:srgbClr val="0070C0"/>
                </a:solidFill>
                <a:latin typeface="Consolas" panose="020B0609020204030204" pitchFamily="49" charset="0"/>
                <a:cs typeface="Consolas" panose="020B0609020204030204" pitchFamily="49" charset="0"/>
              </a:rPr>
              <a:t>module load</a:t>
            </a:r>
            <a:r>
              <a:rPr lang="en-US" spc="-85" dirty="0">
                <a:solidFill>
                  <a:srgbClr val="0070C0"/>
                </a:solidFill>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R  </a:t>
            </a:r>
          </a:p>
          <a:p>
            <a:pPr marL="582894" marR="4861348" indent="0">
              <a:lnSpc>
                <a:spcPct val="100000"/>
              </a:lnSpc>
              <a:spcBef>
                <a:spcPts val="40"/>
              </a:spcBef>
              <a:buNone/>
            </a:pPr>
            <a:r>
              <a:rPr lang="en-US" dirty="0" err="1">
                <a:solidFill>
                  <a:srgbClr val="0070C0"/>
                </a:solidFill>
                <a:latin typeface="Consolas" panose="020B0609020204030204" pitchFamily="49" charset="0"/>
                <a:cs typeface="Consolas" panose="020B0609020204030204" pitchFamily="49" charset="0"/>
              </a:rPr>
              <a:t>Rscript</a:t>
            </a:r>
            <a:r>
              <a:rPr lang="en-US" dirty="0">
                <a:solidFill>
                  <a:srgbClr val="0070C0"/>
                </a:solidFill>
                <a:latin typeface="Consolas" panose="020B0609020204030204" pitchFamily="49" charset="0"/>
                <a:cs typeface="Consolas" panose="020B0609020204030204" pitchFamily="49" charset="0"/>
              </a:rPr>
              <a:t> </a:t>
            </a:r>
            <a:r>
              <a:rPr lang="en-US" dirty="0" err="1">
                <a:solidFill>
                  <a:srgbClr val="0070C0"/>
                </a:solidFill>
                <a:latin typeface="Consolas" panose="020B0609020204030204" pitchFamily="49" charset="0"/>
                <a:cs typeface="Consolas" panose="020B0609020204030204" pitchFamily="49" charset="0"/>
              </a:rPr>
              <a:t>R_program.R</a:t>
            </a:r>
            <a:endParaRPr lang="en-US" dirty="0">
              <a:solidFill>
                <a:srgbClr val="0070C0"/>
              </a:solidFill>
              <a:latin typeface="Consolas" panose="020B0609020204030204" pitchFamily="49" charset="0"/>
              <a:cs typeface="Consolas" panose="020B0609020204030204" pitchFamily="49" charset="0"/>
            </a:endParaRPr>
          </a:p>
          <a:p>
            <a:pPr marL="241100" indent="-228411">
              <a:spcBef>
                <a:spcPts val="224"/>
              </a:spcBef>
              <a:buClr>
                <a:srgbClr val="A9A57C"/>
              </a:buClr>
              <a:tabLst>
                <a:tab pos="240465" algn="l"/>
                <a:tab pos="241100" algn="l"/>
              </a:tabLst>
            </a:pPr>
            <a:r>
              <a:rPr lang="en-US" spc="-6" dirty="0">
                <a:solidFill>
                  <a:srgbClr val="2F2B20"/>
                </a:solidFill>
                <a:cs typeface="Arial"/>
              </a:rPr>
              <a:t>Once </a:t>
            </a:r>
            <a:r>
              <a:rPr lang="en-US" spc="6" dirty="0">
                <a:solidFill>
                  <a:srgbClr val="2F2B20"/>
                </a:solidFill>
                <a:cs typeface="Arial"/>
              </a:rPr>
              <a:t>we </a:t>
            </a:r>
            <a:r>
              <a:rPr lang="en-US" dirty="0">
                <a:solidFill>
                  <a:srgbClr val="2F2B20"/>
                </a:solidFill>
                <a:cs typeface="Arial"/>
              </a:rPr>
              <a:t>finish </a:t>
            </a:r>
            <a:r>
              <a:rPr lang="en-US" spc="6" dirty="0">
                <a:solidFill>
                  <a:srgbClr val="2F2B20"/>
                </a:solidFill>
                <a:cs typeface="Arial"/>
              </a:rPr>
              <a:t>we </a:t>
            </a:r>
            <a:r>
              <a:rPr lang="en-US" spc="26" dirty="0">
                <a:solidFill>
                  <a:srgbClr val="2F2B20"/>
                </a:solidFill>
                <a:cs typeface="Arial"/>
              </a:rPr>
              <a:t>must</a:t>
            </a:r>
            <a:r>
              <a:rPr lang="en-US" spc="-10" dirty="0">
                <a:solidFill>
                  <a:srgbClr val="2F2B20"/>
                </a:solidFill>
                <a:cs typeface="Arial"/>
              </a:rPr>
              <a:t> </a:t>
            </a:r>
            <a:r>
              <a:rPr lang="en-US" dirty="0">
                <a:solidFill>
                  <a:srgbClr val="2F2B20"/>
                </a:solidFill>
                <a:cs typeface="Arial"/>
              </a:rPr>
              <a:t>exit! (job will time out eventually)</a:t>
            </a:r>
            <a:endParaRPr lang="en-US" dirty="0">
              <a:cs typeface="Arial"/>
            </a:endParaRPr>
          </a:p>
          <a:p>
            <a:endParaRPr lang="en-US" dirty="0"/>
          </a:p>
        </p:txBody>
      </p:sp>
      <p:sp>
        <p:nvSpPr>
          <p:cNvPr id="3" name="Date Placeholder 2">
            <a:extLst>
              <a:ext uri="{FF2B5EF4-FFF2-40B4-BE49-F238E27FC236}">
                <a16:creationId xmlns:a16="http://schemas.microsoft.com/office/drawing/2014/main" id="{74CF6FED-5BFD-C74D-B316-49052E6F8BE2}"/>
              </a:ext>
            </a:extLst>
          </p:cNvPr>
          <p:cNvSpPr>
            <a:spLocks noGrp="1"/>
          </p:cNvSpPr>
          <p:nvPr>
            <p:ph type="dt" sz="half" idx="10"/>
          </p:nvPr>
        </p:nvSpPr>
        <p:spPr/>
        <p:txBody>
          <a:bodyPr/>
          <a:lstStyle/>
          <a:p>
            <a:fld id="{6D26296D-539E-BA45-941D-A6C32547544B}" type="datetime1">
              <a:rPr lang="en-US" smtClean="0"/>
              <a:t>2/13/19</a:t>
            </a:fld>
            <a:endParaRPr lang="en-US"/>
          </a:p>
        </p:txBody>
      </p:sp>
      <p:sp>
        <p:nvSpPr>
          <p:cNvPr id="4" name="Footer Placeholder 3">
            <a:extLst>
              <a:ext uri="{FF2B5EF4-FFF2-40B4-BE49-F238E27FC236}">
                <a16:creationId xmlns:a16="http://schemas.microsoft.com/office/drawing/2014/main" id="{EA9A2A0D-3BE5-654B-909F-F6C1FE93F1AF}"/>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7CA6FB0C-C72D-B04B-A965-4811A232DAFD}"/>
              </a:ext>
            </a:extLst>
          </p:cNvPr>
          <p:cNvSpPr>
            <a:spLocks noGrp="1"/>
          </p:cNvSpPr>
          <p:nvPr>
            <p:ph type="sldNum" sz="quarter" idx="12"/>
          </p:nvPr>
        </p:nvSpPr>
        <p:spPr/>
        <p:txBody>
          <a:bodyPr/>
          <a:lstStyle/>
          <a:p>
            <a:fld id="{DD321DBF-325B-3546-BAAF-4F6E3B3181FF}" type="slidenum">
              <a:rPr lang="en-US" smtClean="0"/>
              <a:t>27</a:t>
            </a:fld>
            <a:endParaRPr lang="en-US"/>
          </a:p>
        </p:txBody>
      </p:sp>
    </p:spTree>
    <p:extLst>
      <p:ext uri="{BB962C8B-B14F-4D97-AF65-F5344CB8AC3E}">
        <p14:creationId xmlns:p14="http://schemas.microsoft.com/office/powerpoint/2010/main" val="28942736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CURC Load Balancer</a:t>
            </a:r>
            <a:endParaRPr lang="en-US" dirty="0"/>
          </a:p>
        </p:txBody>
      </p:sp>
      <p:sp>
        <p:nvSpPr>
          <p:cNvPr id="3" name="Date Placeholder 2">
            <a:extLst>
              <a:ext uri="{FF2B5EF4-FFF2-40B4-BE49-F238E27FC236}">
                <a16:creationId xmlns:a16="http://schemas.microsoft.com/office/drawing/2014/main" id="{1223A24D-CC3E-E147-B775-1FAA114E6122}"/>
              </a:ext>
            </a:extLst>
          </p:cNvPr>
          <p:cNvSpPr>
            <a:spLocks noGrp="1"/>
          </p:cNvSpPr>
          <p:nvPr>
            <p:ph type="dt" sz="half" idx="10"/>
          </p:nvPr>
        </p:nvSpPr>
        <p:spPr/>
        <p:txBody>
          <a:bodyPr/>
          <a:lstStyle/>
          <a:p>
            <a:fld id="{044AC50F-0E9E-C744-9CC7-70B1938DDCA8}" type="datetime1">
              <a:rPr lang="en-US" smtClean="0"/>
              <a:t>2/18/19</a:t>
            </a:fld>
            <a:endParaRPr lang="en-US"/>
          </a:p>
        </p:txBody>
      </p:sp>
      <p:sp>
        <p:nvSpPr>
          <p:cNvPr id="4" name="Footer Placeholder 3">
            <a:extLst>
              <a:ext uri="{FF2B5EF4-FFF2-40B4-BE49-F238E27FC236}">
                <a16:creationId xmlns:a16="http://schemas.microsoft.com/office/drawing/2014/main" id="{9D4F2F4D-43CE-614F-A1A2-C2675AC247E2}"/>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3D52F9E3-BF50-F844-952F-F0E8033AE8A2}"/>
              </a:ext>
            </a:extLst>
          </p:cNvPr>
          <p:cNvSpPr>
            <a:spLocks noGrp="1"/>
          </p:cNvSpPr>
          <p:nvPr>
            <p:ph type="sldNum" sz="quarter" idx="12"/>
          </p:nvPr>
        </p:nvSpPr>
        <p:spPr/>
        <p:txBody>
          <a:bodyPr/>
          <a:lstStyle/>
          <a:p>
            <a:fld id="{DD321DBF-325B-3546-BAAF-4F6E3B3181FF}" type="slidenum">
              <a:rPr lang="en-US" smtClean="0"/>
              <a:t>28</a:t>
            </a:fld>
            <a:endParaRPr lang="en-US"/>
          </a:p>
        </p:txBody>
      </p:sp>
      <p:sp>
        <p:nvSpPr>
          <p:cNvPr id="9" name="Content Placeholder 9">
            <a:extLst>
              <a:ext uri="{FF2B5EF4-FFF2-40B4-BE49-F238E27FC236}">
                <a16:creationId xmlns:a16="http://schemas.microsoft.com/office/drawing/2014/main" id="{DDD3AC5E-7852-BE4E-960C-3036D52AFE1F}"/>
              </a:ext>
            </a:extLst>
          </p:cNvPr>
          <p:cNvSpPr txBox="1">
            <a:spLocks/>
          </p:cNvSpPr>
          <p:nvPr/>
        </p:nvSpPr>
        <p:spPr>
          <a:xfrm>
            <a:off x="838200" y="1804636"/>
            <a:ext cx="10515600" cy="41631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41100" marR="5075" indent="-228411">
              <a:lnSpc>
                <a:spcPct val="100000"/>
              </a:lnSpc>
              <a:spcBef>
                <a:spcPts val="400"/>
              </a:spcBef>
              <a:buClr>
                <a:srgbClr val="A9A57C"/>
              </a:buClr>
              <a:tabLst>
                <a:tab pos="240465" algn="l"/>
                <a:tab pos="241100" algn="l"/>
              </a:tabLst>
            </a:pPr>
            <a:r>
              <a:rPr lang="en-US" dirty="0"/>
              <a:t>Useful when you have 100s to 100,000s of “tiny” serial jobs (&lt;5 min)</a:t>
            </a:r>
          </a:p>
          <a:p>
            <a:pPr marL="241100" marR="5075" indent="-228411">
              <a:lnSpc>
                <a:spcPct val="100000"/>
              </a:lnSpc>
              <a:spcBef>
                <a:spcPts val="400"/>
              </a:spcBef>
              <a:buClr>
                <a:srgbClr val="A9A57C"/>
              </a:buClr>
              <a:tabLst>
                <a:tab pos="240465" algn="l"/>
                <a:tab pos="241100" algn="l"/>
              </a:tabLst>
            </a:pPr>
            <a:r>
              <a:rPr lang="en-US" dirty="0">
                <a:cs typeface="Arial"/>
              </a:rPr>
              <a:t>Instead of running them all as separate jobs, wrap into one job</a:t>
            </a:r>
          </a:p>
          <a:p>
            <a:pPr marL="241100" marR="5075" indent="-228411">
              <a:lnSpc>
                <a:spcPct val="100000"/>
              </a:lnSpc>
              <a:spcBef>
                <a:spcPts val="400"/>
              </a:spcBef>
              <a:buClr>
                <a:srgbClr val="A9A57C"/>
              </a:buClr>
              <a:tabLst>
                <a:tab pos="240465" algn="l"/>
                <a:tab pos="241100" algn="l"/>
              </a:tabLst>
            </a:pPr>
            <a:r>
              <a:rPr lang="en-US" dirty="0">
                <a:cs typeface="Arial"/>
              </a:rPr>
              <a:t>This will save you time and SUs, as it reduces start-up overhead</a:t>
            </a:r>
          </a:p>
          <a:p>
            <a:pPr marL="241100" marR="5075" indent="-228411">
              <a:lnSpc>
                <a:spcPct val="100000"/>
              </a:lnSpc>
              <a:spcBef>
                <a:spcPts val="400"/>
              </a:spcBef>
              <a:buClr>
                <a:srgbClr val="A9A57C"/>
              </a:buClr>
              <a:tabLst>
                <a:tab pos="240465" algn="l"/>
                <a:tab pos="241100" algn="l"/>
              </a:tabLst>
            </a:pPr>
            <a:r>
              <a:rPr lang="en-US" dirty="0">
                <a:cs typeface="Arial"/>
              </a:rPr>
              <a:t>To use (within batch job script): module load </a:t>
            </a:r>
            <a:r>
              <a:rPr lang="en-US" dirty="0" err="1">
                <a:cs typeface="Arial"/>
              </a:rPr>
              <a:t>loadbalance</a:t>
            </a:r>
            <a:endParaRPr lang="en-US" dirty="0">
              <a:cs typeface="Arial"/>
            </a:endParaRPr>
          </a:p>
          <a:p>
            <a:pPr marL="241100" marR="5075" indent="-228411">
              <a:lnSpc>
                <a:spcPct val="100000"/>
              </a:lnSpc>
              <a:spcBef>
                <a:spcPts val="400"/>
              </a:spcBef>
              <a:buClr>
                <a:srgbClr val="A9A57C"/>
              </a:buClr>
              <a:tabLst>
                <a:tab pos="240465" algn="l"/>
                <a:tab pos="241100" algn="l"/>
              </a:tabLst>
            </a:pPr>
            <a:r>
              <a:rPr lang="en-US" dirty="0">
                <a:cs typeface="Arial"/>
              </a:rPr>
              <a:t>Let’s take a look at the example in the documentation:</a:t>
            </a:r>
          </a:p>
          <a:p>
            <a:pPr marL="12689" marR="5075" indent="0">
              <a:lnSpc>
                <a:spcPct val="100000"/>
              </a:lnSpc>
              <a:spcBef>
                <a:spcPts val="400"/>
              </a:spcBef>
              <a:buClr>
                <a:srgbClr val="A9A57C"/>
              </a:buClr>
              <a:buNone/>
              <a:tabLst>
                <a:tab pos="240465" algn="l"/>
                <a:tab pos="241100" algn="l"/>
              </a:tabLst>
            </a:pPr>
            <a:r>
              <a:rPr lang="en-US" spc="-50" dirty="0">
                <a:cs typeface="Tahoma"/>
              </a:rPr>
              <a:t>	</a:t>
            </a:r>
            <a:r>
              <a:rPr lang="en-US" spc="-50" dirty="0">
                <a:cs typeface="Tahoma"/>
                <a:hlinkClick r:id="rId2"/>
              </a:rPr>
              <a:t>https://curc.readthedocs.io/en/latest/software/loadbalancer.html</a:t>
            </a:r>
            <a:endParaRPr lang="en-US" dirty="0">
              <a:cs typeface="Arial"/>
            </a:endParaRPr>
          </a:p>
          <a:p>
            <a:pPr marL="241100" marR="5075" indent="-228411">
              <a:lnSpc>
                <a:spcPts val="2368"/>
              </a:lnSpc>
              <a:spcBef>
                <a:spcPts val="400"/>
              </a:spcBef>
              <a:buClr>
                <a:srgbClr val="A9A57C"/>
              </a:buClr>
              <a:tabLst>
                <a:tab pos="240465" algn="l"/>
                <a:tab pos="241100" algn="l"/>
              </a:tabLst>
            </a:pPr>
            <a:endParaRPr lang="en-US" dirty="0"/>
          </a:p>
        </p:txBody>
      </p:sp>
    </p:spTree>
    <p:extLst>
      <p:ext uri="{BB962C8B-B14F-4D97-AF65-F5344CB8AC3E}">
        <p14:creationId xmlns:p14="http://schemas.microsoft.com/office/powerpoint/2010/main" val="16609659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71588-4ADF-DE4F-BDC1-081D926431D6}"/>
              </a:ext>
            </a:extLst>
          </p:cNvPr>
          <p:cNvSpPr>
            <a:spLocks noGrp="1"/>
          </p:cNvSpPr>
          <p:nvPr>
            <p:ph type="title"/>
          </p:nvPr>
        </p:nvSpPr>
        <p:spPr>
          <a:xfrm>
            <a:off x="838200" y="320634"/>
            <a:ext cx="10515600" cy="1325563"/>
          </a:xfrm>
        </p:spPr>
        <p:txBody>
          <a:bodyPr/>
          <a:lstStyle/>
          <a:p>
            <a:r>
              <a:rPr lang="en-US" dirty="0"/>
              <a:t>Thank you!</a:t>
            </a:r>
          </a:p>
        </p:txBody>
      </p:sp>
      <p:sp>
        <p:nvSpPr>
          <p:cNvPr id="3" name="Content Placeholder 2">
            <a:extLst>
              <a:ext uri="{FF2B5EF4-FFF2-40B4-BE49-F238E27FC236}">
                <a16:creationId xmlns:a16="http://schemas.microsoft.com/office/drawing/2014/main" id="{A3257E0A-99FA-1043-B4EA-59C3E900CF91}"/>
              </a:ext>
            </a:extLst>
          </p:cNvPr>
          <p:cNvSpPr>
            <a:spLocks noGrp="1"/>
          </p:cNvSpPr>
          <p:nvPr>
            <p:ph idx="1"/>
          </p:nvPr>
        </p:nvSpPr>
        <p:spPr>
          <a:xfrm>
            <a:off x="838200" y="1444830"/>
            <a:ext cx="10515600" cy="4731393"/>
          </a:xfrm>
        </p:spPr>
        <p:txBody>
          <a:bodyPr>
            <a:normAutofit fontScale="92500" lnSpcReduction="20000"/>
          </a:bodyPr>
          <a:lstStyle/>
          <a:p>
            <a:pPr marL="25168" marR="59144">
              <a:lnSpc>
                <a:spcPct val="120000"/>
              </a:lnSpc>
              <a:spcBef>
                <a:spcPts val="188"/>
              </a:spcBef>
            </a:pPr>
            <a:r>
              <a:rPr lang="en-US" sz="2800" spc="-20" dirty="0">
                <a:cs typeface="Tahoma"/>
              </a:rPr>
              <a:t>Please fill out the survey:  </a:t>
            </a:r>
            <a:r>
              <a:rPr lang="en-US" sz="2800" spc="-20" dirty="0">
                <a:solidFill>
                  <a:schemeClr val="bg1">
                    <a:lumMod val="65000"/>
                  </a:schemeClr>
                </a:solidFill>
                <a:cs typeface="Tahoma"/>
                <a:hlinkClick r:id="rId2"/>
              </a:rPr>
              <a:t>http://tinyurl.com/curc-survey18</a:t>
            </a:r>
            <a:r>
              <a:rPr lang="en-US" sz="2800" spc="-20" dirty="0">
                <a:solidFill>
                  <a:schemeClr val="bg1">
                    <a:lumMod val="65000"/>
                  </a:schemeClr>
                </a:solidFill>
                <a:cs typeface="Tahoma"/>
              </a:rPr>
              <a:t> </a:t>
            </a:r>
            <a:endParaRPr lang="en-US" sz="2800" spc="-20" dirty="0">
              <a:cs typeface="Tahoma"/>
            </a:endParaRPr>
          </a:p>
          <a:p>
            <a:pPr marL="25168" marR="59144">
              <a:lnSpc>
                <a:spcPct val="120000"/>
              </a:lnSpc>
              <a:spcBef>
                <a:spcPts val="188"/>
              </a:spcBef>
            </a:pPr>
            <a:r>
              <a:rPr lang="en-US" sz="2800" spc="-20" dirty="0">
                <a:cs typeface="Tahoma"/>
              </a:rPr>
              <a:t>Sign in!  </a:t>
            </a:r>
            <a:r>
              <a:rPr lang="en-US" sz="2800" spc="-20" dirty="0">
                <a:cs typeface="Tahoma"/>
                <a:hlinkClick r:id="rId3"/>
              </a:rPr>
              <a:t>http://tinyurl.com/curc-names</a:t>
            </a:r>
            <a:r>
              <a:rPr lang="en-US" sz="2800" spc="-20" dirty="0">
                <a:cs typeface="Tahoma"/>
              </a:rPr>
              <a:t> </a:t>
            </a:r>
          </a:p>
          <a:p>
            <a:pPr marL="0" marR="59144" indent="0">
              <a:lnSpc>
                <a:spcPct val="120000"/>
              </a:lnSpc>
              <a:spcBef>
                <a:spcPts val="188"/>
              </a:spcBef>
              <a:buNone/>
            </a:pPr>
            <a:endParaRPr lang="en-US" sz="2800" spc="-20" dirty="0">
              <a:cs typeface="Tahoma"/>
            </a:endParaRPr>
          </a:p>
          <a:p>
            <a:pPr marR="59144">
              <a:lnSpc>
                <a:spcPct val="120000"/>
              </a:lnSpc>
              <a:spcBef>
                <a:spcPts val="188"/>
              </a:spcBef>
            </a:pPr>
            <a:r>
              <a:rPr lang="en-US" sz="2800" spc="-20" dirty="0">
                <a:cs typeface="Tahoma"/>
              </a:rPr>
              <a:t>Contact information:   </a:t>
            </a:r>
            <a:r>
              <a:rPr lang="en-US" sz="2800" spc="-20" dirty="0">
                <a:solidFill>
                  <a:schemeClr val="bg1">
                    <a:lumMod val="65000"/>
                  </a:schemeClr>
                </a:solidFill>
                <a:cs typeface="Tahoma"/>
                <a:hlinkClick r:id="rId4"/>
              </a:rPr>
              <a:t>rc-help@Colorado.edu</a:t>
            </a:r>
            <a:endParaRPr lang="en-US" sz="2800" spc="-20" dirty="0">
              <a:solidFill>
                <a:schemeClr val="bg1">
                  <a:lumMod val="65000"/>
                </a:schemeClr>
              </a:solidFill>
              <a:cs typeface="Tahoma"/>
            </a:endParaRPr>
          </a:p>
          <a:p>
            <a:pPr marL="0" marR="59144" indent="0">
              <a:lnSpc>
                <a:spcPct val="120000"/>
              </a:lnSpc>
              <a:spcBef>
                <a:spcPts val="188"/>
              </a:spcBef>
              <a:buNone/>
            </a:pPr>
            <a:endParaRPr lang="en-US" sz="2800" spc="-20" dirty="0">
              <a:cs typeface="Tahoma"/>
            </a:endParaRPr>
          </a:p>
          <a:p>
            <a:pPr marL="25168">
              <a:lnSpc>
                <a:spcPct val="120000"/>
              </a:lnSpc>
            </a:pPr>
            <a:r>
              <a:rPr lang="en-US" sz="2800" spc="-50" dirty="0">
                <a:cs typeface="Tahoma"/>
              </a:rPr>
              <a:t>Slides and Examples from this course:</a:t>
            </a:r>
            <a:r>
              <a:rPr lang="en-US" sz="2800" spc="-50" dirty="0">
                <a:solidFill>
                  <a:srgbClr val="999999"/>
                </a:solidFill>
                <a:cs typeface="Tahoma"/>
              </a:rPr>
              <a:t> </a:t>
            </a:r>
            <a:r>
              <a:rPr lang="en-US" sz="2800" spc="-20" dirty="0">
                <a:solidFill>
                  <a:schemeClr val="bg1">
                    <a:lumMod val="65000"/>
                  </a:schemeClr>
                </a:solidFill>
                <a:cs typeface="Tahoma"/>
                <a:hlinkClick r:id="rId5"/>
              </a:rPr>
              <a:t>https://github.com/rctraining/HPC_Short_Course_Fall_2018</a:t>
            </a:r>
            <a:endParaRPr lang="en-US" sz="2800" spc="-50" dirty="0">
              <a:cs typeface="Tahoma"/>
            </a:endParaRPr>
          </a:p>
          <a:p>
            <a:pPr marL="25168">
              <a:lnSpc>
                <a:spcPct val="120000"/>
              </a:lnSpc>
            </a:pPr>
            <a:r>
              <a:rPr lang="en-US" sz="2800" spc="-50" dirty="0" err="1">
                <a:cs typeface="Tahoma"/>
              </a:rPr>
              <a:t>Slurm</a:t>
            </a:r>
            <a:r>
              <a:rPr lang="en-US" sz="2800" spc="-50" dirty="0">
                <a:cs typeface="Tahoma"/>
              </a:rPr>
              <a:t> Commands:  </a:t>
            </a:r>
            <a:r>
              <a:rPr lang="en-US" sz="2800" spc="-50" dirty="0">
                <a:solidFill>
                  <a:srgbClr val="999999"/>
                </a:solidFill>
                <a:cs typeface="Tahoma"/>
                <a:hlinkClick r:id="rId6"/>
              </a:rPr>
              <a:t>https://slurm.schedmd.com/quickstart.html</a:t>
            </a:r>
            <a:endParaRPr lang="en-US" sz="2800" spc="-50" dirty="0">
              <a:cs typeface="Tahoma"/>
            </a:endParaRPr>
          </a:p>
          <a:p>
            <a:pPr marL="25168">
              <a:lnSpc>
                <a:spcPct val="120000"/>
              </a:lnSpc>
            </a:pPr>
            <a:r>
              <a:rPr lang="en-US" sz="2800" spc="-50" dirty="0">
                <a:cs typeface="Tahoma"/>
              </a:rPr>
              <a:t>Load Balancer Tool: </a:t>
            </a:r>
            <a:r>
              <a:rPr lang="en-US" sz="2800" spc="-50" dirty="0">
                <a:cs typeface="Tahoma"/>
                <a:hlinkClick r:id="rId7"/>
              </a:rPr>
              <a:t>https://curc.readthedocs.io/en/latest/software/loadbalancer.html</a:t>
            </a:r>
            <a:endParaRPr lang="en-US" sz="2700" i="1" spc="-20" dirty="0">
              <a:solidFill>
                <a:schemeClr val="bg1">
                  <a:lumMod val="65000"/>
                </a:schemeClr>
              </a:solidFill>
              <a:cs typeface="Tahoma"/>
            </a:endParaRPr>
          </a:p>
          <a:p>
            <a:pPr marL="25168" marR="59144">
              <a:spcBef>
                <a:spcPts val="188"/>
              </a:spcBef>
            </a:pPr>
            <a:endParaRPr lang="en-US" i="1" spc="-20" dirty="0">
              <a:solidFill>
                <a:schemeClr val="bg1">
                  <a:lumMod val="65000"/>
                </a:schemeClr>
              </a:solidFill>
              <a:latin typeface="Tahoma"/>
              <a:cs typeface="Tahoma"/>
            </a:endParaRPr>
          </a:p>
          <a:p>
            <a:endParaRPr lang="en-US" dirty="0"/>
          </a:p>
        </p:txBody>
      </p:sp>
      <p:sp>
        <p:nvSpPr>
          <p:cNvPr id="4" name="Date Placeholder 3">
            <a:extLst>
              <a:ext uri="{FF2B5EF4-FFF2-40B4-BE49-F238E27FC236}">
                <a16:creationId xmlns:a16="http://schemas.microsoft.com/office/drawing/2014/main" id="{C59E7906-405D-9647-842D-F969EBC4F77D}"/>
              </a:ext>
            </a:extLst>
          </p:cNvPr>
          <p:cNvSpPr>
            <a:spLocks noGrp="1"/>
          </p:cNvSpPr>
          <p:nvPr>
            <p:ph type="dt" sz="half" idx="10"/>
          </p:nvPr>
        </p:nvSpPr>
        <p:spPr/>
        <p:txBody>
          <a:bodyPr/>
          <a:lstStyle/>
          <a:p>
            <a:fld id="{608DF0DA-981B-6344-88FB-9152BD05C7AB}" type="datetime1">
              <a:rPr lang="en-US" smtClean="0"/>
              <a:t>2/13/19</a:t>
            </a:fld>
            <a:endParaRPr lang="en-US" dirty="0"/>
          </a:p>
        </p:txBody>
      </p:sp>
      <p:sp>
        <p:nvSpPr>
          <p:cNvPr id="5" name="Footer Placeholder 4">
            <a:extLst>
              <a:ext uri="{FF2B5EF4-FFF2-40B4-BE49-F238E27FC236}">
                <a16:creationId xmlns:a16="http://schemas.microsoft.com/office/drawing/2014/main" id="{3E789D65-11EC-C548-A07F-B32BFF984FB4}"/>
              </a:ext>
            </a:extLst>
          </p:cNvPr>
          <p:cNvSpPr>
            <a:spLocks noGrp="1"/>
          </p:cNvSpPr>
          <p:nvPr>
            <p:ph type="ftr" sz="quarter" idx="11"/>
          </p:nvPr>
        </p:nvSpPr>
        <p:spPr/>
        <p:txBody>
          <a:bodyPr/>
          <a:lstStyle/>
          <a:p>
            <a:r>
              <a:rPr lang="en-US"/>
              <a:t>Job Submission and Load Balancer</a:t>
            </a:r>
            <a:endParaRPr lang="en-US" dirty="0"/>
          </a:p>
        </p:txBody>
      </p:sp>
      <p:sp>
        <p:nvSpPr>
          <p:cNvPr id="6" name="Slide Number Placeholder 5">
            <a:extLst>
              <a:ext uri="{FF2B5EF4-FFF2-40B4-BE49-F238E27FC236}">
                <a16:creationId xmlns:a16="http://schemas.microsoft.com/office/drawing/2014/main" id="{655A8915-9014-7C47-A36D-EE048CF50950}"/>
              </a:ext>
            </a:extLst>
          </p:cNvPr>
          <p:cNvSpPr>
            <a:spLocks noGrp="1"/>
          </p:cNvSpPr>
          <p:nvPr>
            <p:ph type="sldNum" sz="quarter" idx="12"/>
          </p:nvPr>
        </p:nvSpPr>
        <p:spPr/>
        <p:txBody>
          <a:bodyPr/>
          <a:lstStyle/>
          <a:p>
            <a:fld id="{DD321DBF-325B-3546-BAAF-4F6E3B3181FF}" type="slidenum">
              <a:rPr lang="en-US" smtClean="0"/>
              <a:pPr/>
              <a:t>29</a:t>
            </a:fld>
            <a:endParaRPr lang="en-US" dirty="0"/>
          </a:p>
        </p:txBody>
      </p:sp>
    </p:spTree>
    <p:extLst>
      <p:ext uri="{BB962C8B-B14F-4D97-AF65-F5344CB8AC3E}">
        <p14:creationId xmlns:p14="http://schemas.microsoft.com/office/powerpoint/2010/main" val="854205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Outline</a:t>
            </a:r>
          </a:p>
        </p:txBody>
      </p:sp>
      <p:sp>
        <p:nvSpPr>
          <p:cNvPr id="10" name="Content Placeholder 9">
            <a:extLst>
              <a:ext uri="{FF2B5EF4-FFF2-40B4-BE49-F238E27FC236}">
                <a16:creationId xmlns:a16="http://schemas.microsoft.com/office/drawing/2014/main" id="{A0761840-D67D-AD43-8FFB-FD3A6F4E7294}"/>
              </a:ext>
            </a:extLst>
          </p:cNvPr>
          <p:cNvSpPr>
            <a:spLocks noGrp="1"/>
          </p:cNvSpPr>
          <p:nvPr>
            <p:ph idx="1"/>
          </p:nvPr>
        </p:nvSpPr>
        <p:spPr/>
        <p:txBody>
          <a:bodyPr/>
          <a:lstStyle/>
          <a:p>
            <a:pPr marL="241100" indent="-228411">
              <a:spcBef>
                <a:spcPts val="664"/>
              </a:spcBef>
              <a:tabLst>
                <a:tab pos="241100" algn="l"/>
              </a:tabLst>
            </a:pPr>
            <a:r>
              <a:rPr lang="en-US" spc="26" dirty="0">
                <a:cs typeface="Arial"/>
              </a:rPr>
              <a:t>General Info</a:t>
            </a:r>
          </a:p>
          <a:p>
            <a:pPr marL="241100" indent="-228411">
              <a:spcBef>
                <a:spcPts val="664"/>
              </a:spcBef>
              <a:tabLst>
                <a:tab pos="241100" algn="l"/>
              </a:tabLst>
            </a:pPr>
            <a:r>
              <a:rPr lang="en-US" spc="26" dirty="0">
                <a:cs typeface="Arial"/>
              </a:rPr>
              <a:t>Examples of submitting jobs </a:t>
            </a:r>
            <a:r>
              <a:rPr lang="en-US" spc="55" dirty="0">
                <a:cs typeface="Arial"/>
              </a:rPr>
              <a:t>to </a:t>
            </a:r>
            <a:r>
              <a:rPr lang="en-US" spc="6" dirty="0">
                <a:cs typeface="Arial"/>
              </a:rPr>
              <a:t>the</a:t>
            </a:r>
            <a:r>
              <a:rPr lang="en-US" spc="-228" dirty="0">
                <a:cs typeface="Arial"/>
              </a:rPr>
              <a:t> </a:t>
            </a:r>
            <a:r>
              <a:rPr lang="en-US" spc="10" dirty="0">
                <a:cs typeface="Arial"/>
              </a:rPr>
              <a:t>supercomputer!</a:t>
            </a:r>
            <a:endParaRPr lang="en-US" dirty="0">
              <a:cs typeface="Arial"/>
            </a:endParaRPr>
          </a:p>
          <a:p>
            <a:pPr marL="538036" lvl="1" indent="-228411">
              <a:spcBef>
                <a:spcPts val="519"/>
              </a:spcBef>
              <a:tabLst>
                <a:tab pos="537399" algn="l"/>
                <a:tab pos="538036" algn="l"/>
              </a:tabLst>
            </a:pPr>
            <a:r>
              <a:rPr lang="en-US" spc="26" dirty="0">
                <a:cs typeface="Arial"/>
              </a:rPr>
              <a:t>Simple Batch</a:t>
            </a:r>
            <a:r>
              <a:rPr lang="en-US" spc="-6" dirty="0">
                <a:cs typeface="Arial"/>
              </a:rPr>
              <a:t> </a:t>
            </a:r>
            <a:r>
              <a:rPr lang="en-US" spc="30" dirty="0">
                <a:cs typeface="Arial"/>
              </a:rPr>
              <a:t>jobs</a:t>
            </a:r>
            <a:endParaRPr lang="en-US" dirty="0">
              <a:cs typeface="Arial"/>
            </a:endParaRPr>
          </a:p>
          <a:p>
            <a:pPr marL="538036" lvl="1" indent="-228411">
              <a:spcBef>
                <a:spcPts val="529"/>
              </a:spcBef>
              <a:tabLst>
                <a:tab pos="537399" algn="l"/>
                <a:tab pos="538036" algn="l"/>
              </a:tabLst>
            </a:pPr>
            <a:r>
              <a:rPr lang="en-US" spc="-10" dirty="0">
                <a:cs typeface="Arial"/>
              </a:rPr>
              <a:t>Advanced Batch jobs: running </a:t>
            </a:r>
            <a:r>
              <a:rPr lang="en-US" dirty="0">
                <a:cs typeface="Arial"/>
              </a:rPr>
              <a:t>programs, </a:t>
            </a:r>
            <a:r>
              <a:rPr lang="en-US" dirty="0" err="1">
                <a:cs typeface="Arial"/>
              </a:rPr>
              <a:t>mpi</a:t>
            </a:r>
            <a:endParaRPr lang="en-US" dirty="0">
              <a:cs typeface="Arial"/>
            </a:endParaRPr>
          </a:p>
          <a:p>
            <a:pPr marL="538036" lvl="1" indent="-228411">
              <a:spcBef>
                <a:spcPts val="525"/>
              </a:spcBef>
              <a:tabLst>
                <a:tab pos="537399" algn="l"/>
                <a:tab pos="538036" algn="l"/>
              </a:tabLst>
            </a:pPr>
            <a:r>
              <a:rPr lang="en-US" dirty="0">
                <a:cs typeface="Arial"/>
              </a:rPr>
              <a:t>Interactive </a:t>
            </a:r>
            <a:r>
              <a:rPr lang="en-US" spc="30" dirty="0">
                <a:cs typeface="Arial"/>
              </a:rPr>
              <a:t>jobs</a:t>
            </a:r>
          </a:p>
          <a:p>
            <a:pPr marL="538036" lvl="1" indent="-228411">
              <a:spcBef>
                <a:spcPts val="525"/>
              </a:spcBef>
              <a:tabLst>
                <a:tab pos="537399" algn="l"/>
                <a:tab pos="538036" algn="l"/>
              </a:tabLst>
            </a:pPr>
            <a:r>
              <a:rPr lang="en-US" spc="30" dirty="0">
                <a:cs typeface="Arial"/>
              </a:rPr>
              <a:t>Load balancing</a:t>
            </a:r>
            <a:endParaRPr lang="en-US" dirty="0">
              <a:cs typeface="Arial"/>
            </a:endParaRPr>
          </a:p>
          <a:p>
            <a:pPr>
              <a:buClr>
                <a:schemeClr val="tx1"/>
              </a:buClr>
            </a:pPr>
            <a:endParaRPr lang="en-US" dirty="0"/>
          </a:p>
        </p:txBody>
      </p:sp>
      <p:sp>
        <p:nvSpPr>
          <p:cNvPr id="3" name="Date Placeholder 2">
            <a:extLst>
              <a:ext uri="{FF2B5EF4-FFF2-40B4-BE49-F238E27FC236}">
                <a16:creationId xmlns:a16="http://schemas.microsoft.com/office/drawing/2014/main" id="{91FC7B38-A64F-444F-BAF2-AA4956114E27}"/>
              </a:ext>
            </a:extLst>
          </p:cNvPr>
          <p:cNvSpPr>
            <a:spLocks noGrp="1"/>
          </p:cNvSpPr>
          <p:nvPr>
            <p:ph type="dt" sz="half" idx="10"/>
          </p:nvPr>
        </p:nvSpPr>
        <p:spPr/>
        <p:txBody>
          <a:bodyPr/>
          <a:lstStyle/>
          <a:p>
            <a:fld id="{86695AE7-D3F4-A548-B5B1-25C1E0613904}" type="datetime1">
              <a:rPr lang="en-US" smtClean="0"/>
              <a:t>2/13/19</a:t>
            </a:fld>
            <a:endParaRPr lang="en-US"/>
          </a:p>
        </p:txBody>
      </p:sp>
      <p:sp>
        <p:nvSpPr>
          <p:cNvPr id="4" name="Footer Placeholder 3">
            <a:extLst>
              <a:ext uri="{FF2B5EF4-FFF2-40B4-BE49-F238E27FC236}">
                <a16:creationId xmlns:a16="http://schemas.microsoft.com/office/drawing/2014/main" id="{0D22FD20-8F8E-814A-9CD7-5E25FDD3210A}"/>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B6555B55-9BCD-4E4A-9106-769CBFB1BEB4}"/>
              </a:ext>
            </a:extLst>
          </p:cNvPr>
          <p:cNvSpPr>
            <a:spLocks noGrp="1"/>
          </p:cNvSpPr>
          <p:nvPr>
            <p:ph type="sldNum" sz="quarter" idx="12"/>
          </p:nvPr>
        </p:nvSpPr>
        <p:spPr/>
        <p:txBody>
          <a:bodyPr/>
          <a:lstStyle/>
          <a:p>
            <a:fld id="{DD321DBF-325B-3546-BAAF-4F6E3B3181FF}" type="slidenum">
              <a:rPr lang="en-US" smtClean="0"/>
              <a:t>3</a:t>
            </a:fld>
            <a:endParaRPr lang="en-US"/>
          </a:p>
        </p:txBody>
      </p:sp>
    </p:spTree>
    <p:extLst>
      <p:ext uri="{BB962C8B-B14F-4D97-AF65-F5344CB8AC3E}">
        <p14:creationId xmlns:p14="http://schemas.microsoft.com/office/powerpoint/2010/main" val="3237047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4A3A8F42-2635-8F48-A1CE-1F61FA25045D}"/>
              </a:ext>
            </a:extLst>
          </p:cNvPr>
          <p:cNvSpPr>
            <a:spLocks noGrp="1"/>
          </p:cNvSpPr>
          <p:nvPr>
            <p:ph type="title"/>
          </p:nvPr>
        </p:nvSpPr>
        <p:spPr/>
        <p:txBody>
          <a:bodyPr>
            <a:normAutofit fontScale="90000"/>
          </a:bodyPr>
          <a:lstStyle/>
          <a:p>
            <a:r>
              <a:rPr lang="en-US" dirty="0"/>
              <a:t>Hardware: Summit Supercomputer</a:t>
            </a:r>
          </a:p>
        </p:txBody>
      </p:sp>
      <p:sp>
        <p:nvSpPr>
          <p:cNvPr id="3" name="Content Placeholder 2">
            <a:extLst>
              <a:ext uri="{FF2B5EF4-FFF2-40B4-BE49-F238E27FC236}">
                <a16:creationId xmlns:a16="http://schemas.microsoft.com/office/drawing/2014/main" id="{8EFB2D2F-E3D1-4A46-8F57-AC0E2223A82E}"/>
              </a:ext>
            </a:extLst>
          </p:cNvPr>
          <p:cNvSpPr>
            <a:spLocks noGrp="1"/>
          </p:cNvSpPr>
          <p:nvPr>
            <p:ph idx="1"/>
          </p:nvPr>
        </p:nvSpPr>
        <p:spPr/>
        <p:txBody>
          <a:bodyPr/>
          <a:lstStyle/>
          <a:p>
            <a:pPr marL="342900" indent="-342900">
              <a:defRPr/>
            </a:pPr>
            <a:r>
              <a:rPr lang="en-US" kern="0" dirty="0"/>
              <a:t>475 compute nodes (Intel Xeon Haswell)</a:t>
            </a:r>
          </a:p>
          <a:p>
            <a:pPr marL="342900" indent="-342900">
              <a:defRPr/>
            </a:pPr>
            <a:r>
              <a:rPr lang="en-US" kern="0" dirty="0"/>
              <a:t>24 cores per node</a:t>
            </a:r>
          </a:p>
          <a:p>
            <a:pPr marL="342900" indent="-342900">
              <a:defRPr/>
            </a:pPr>
            <a:r>
              <a:rPr lang="en-US" kern="0" dirty="0"/>
              <a:t>11,400 total cores</a:t>
            </a:r>
          </a:p>
          <a:p>
            <a:pPr marL="342900" indent="-342900">
              <a:defRPr/>
            </a:pPr>
            <a:r>
              <a:rPr lang="en-US" kern="0" dirty="0"/>
              <a:t>Omni-Path network</a:t>
            </a:r>
          </a:p>
          <a:p>
            <a:pPr marL="342900" indent="-342900">
              <a:defRPr/>
            </a:pPr>
            <a:r>
              <a:rPr lang="en-US" kern="0" dirty="0"/>
              <a:t>1.2 PB scratch storage</a:t>
            </a:r>
          </a:p>
          <a:p>
            <a:pPr marL="342900" indent="-342900">
              <a:defRPr/>
            </a:pPr>
            <a:r>
              <a:rPr lang="en-US" kern="0" dirty="0"/>
              <a:t>GPFS File system</a:t>
            </a:r>
          </a:p>
          <a:p>
            <a:pPr marL="342900" indent="-342900">
              <a:defRPr/>
            </a:pPr>
            <a:endParaRPr lang="en-US" kern="0" dirty="0"/>
          </a:p>
          <a:p>
            <a:pPr marL="342900" indent="-342900">
              <a:defRPr/>
            </a:pPr>
            <a:r>
              <a:rPr lang="en-US" kern="0" dirty="0"/>
              <a:t>67% CU, 23% CSU, 10% RMACC</a:t>
            </a:r>
          </a:p>
          <a:p>
            <a:endParaRPr lang="en-US" dirty="0"/>
          </a:p>
        </p:txBody>
      </p:sp>
      <p:pic>
        <p:nvPicPr>
          <p:cNvPr id="9" name="Picture 8">
            <a:extLst>
              <a:ext uri="{FF2B5EF4-FFF2-40B4-BE49-F238E27FC236}">
                <a16:creationId xmlns:a16="http://schemas.microsoft.com/office/drawing/2014/main" id="{B169B698-923F-8F45-88C9-2D39DB43AF8B}"/>
              </a:ext>
            </a:extLst>
          </p:cNvPr>
          <p:cNvPicPr>
            <a:picLocks noChangeAspect="1"/>
          </p:cNvPicPr>
          <p:nvPr/>
        </p:nvPicPr>
        <p:blipFill>
          <a:blip r:embed="rId2"/>
          <a:stretch>
            <a:fillRect/>
          </a:stretch>
        </p:blipFill>
        <p:spPr>
          <a:xfrm>
            <a:off x="8385840" y="2237409"/>
            <a:ext cx="3390659" cy="3390659"/>
          </a:xfrm>
          <a:prstGeom prst="rect">
            <a:avLst/>
          </a:prstGeom>
        </p:spPr>
      </p:pic>
      <p:sp>
        <p:nvSpPr>
          <p:cNvPr id="2" name="Date Placeholder 1">
            <a:extLst>
              <a:ext uri="{FF2B5EF4-FFF2-40B4-BE49-F238E27FC236}">
                <a16:creationId xmlns:a16="http://schemas.microsoft.com/office/drawing/2014/main" id="{DA35A9AD-4ED2-294B-B533-A01C259C7303}"/>
              </a:ext>
            </a:extLst>
          </p:cNvPr>
          <p:cNvSpPr>
            <a:spLocks noGrp="1"/>
          </p:cNvSpPr>
          <p:nvPr>
            <p:ph type="dt" sz="half" idx="10"/>
          </p:nvPr>
        </p:nvSpPr>
        <p:spPr/>
        <p:txBody>
          <a:bodyPr/>
          <a:lstStyle/>
          <a:p>
            <a:fld id="{561C9957-296D-C949-82EC-A43D8C7DF8AB}" type="datetime1">
              <a:rPr lang="en-US" smtClean="0"/>
              <a:t>2/13/19</a:t>
            </a:fld>
            <a:endParaRPr lang="en-US"/>
          </a:p>
        </p:txBody>
      </p:sp>
      <p:sp>
        <p:nvSpPr>
          <p:cNvPr id="4" name="Footer Placeholder 3">
            <a:extLst>
              <a:ext uri="{FF2B5EF4-FFF2-40B4-BE49-F238E27FC236}">
                <a16:creationId xmlns:a16="http://schemas.microsoft.com/office/drawing/2014/main" id="{B90BEBF2-3DAD-0B4C-9ECF-DE03D891FD10}"/>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9C9DFB6F-D793-934D-8102-299CD10B216C}"/>
              </a:ext>
            </a:extLst>
          </p:cNvPr>
          <p:cNvSpPr>
            <a:spLocks noGrp="1"/>
          </p:cNvSpPr>
          <p:nvPr>
            <p:ph type="sldNum" sz="quarter" idx="12"/>
          </p:nvPr>
        </p:nvSpPr>
        <p:spPr/>
        <p:txBody>
          <a:bodyPr/>
          <a:lstStyle/>
          <a:p>
            <a:fld id="{DD321DBF-325B-3546-BAAF-4F6E3B3181FF}" type="slidenum">
              <a:rPr lang="en-US" smtClean="0"/>
              <a:t>4</a:t>
            </a:fld>
            <a:endParaRPr lang="en-US"/>
          </a:p>
        </p:txBody>
      </p:sp>
    </p:spTree>
    <p:extLst>
      <p:ext uri="{BB962C8B-B14F-4D97-AF65-F5344CB8AC3E}">
        <p14:creationId xmlns:p14="http://schemas.microsoft.com/office/powerpoint/2010/main" val="1638769877"/>
      </p:ext>
    </p:extLst>
  </p:cSld>
  <p:clrMapOvr>
    <a:masterClrMapping/>
  </p:clrMapOvr>
  <p:transition>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0963D87-D68F-C04E-AA94-0AEF956B95A4}"/>
              </a:ext>
            </a:extLst>
          </p:cNvPr>
          <p:cNvSpPr>
            <a:spLocks noGrp="1"/>
          </p:cNvSpPr>
          <p:nvPr>
            <p:ph type="title"/>
          </p:nvPr>
        </p:nvSpPr>
        <p:spPr>
          <a:xfrm>
            <a:off x="838200" y="346693"/>
            <a:ext cx="10890662" cy="1325563"/>
          </a:xfrm>
        </p:spPr>
        <p:txBody>
          <a:bodyPr>
            <a:normAutofit/>
          </a:bodyPr>
          <a:lstStyle/>
          <a:p>
            <a:r>
              <a:rPr lang="en-US" sz="4000" dirty="0"/>
              <a:t>Additional Types of Summit Compute Nodes</a:t>
            </a:r>
          </a:p>
        </p:txBody>
      </p:sp>
      <p:sp>
        <p:nvSpPr>
          <p:cNvPr id="3" name="Content Placeholder 2">
            <a:extLst>
              <a:ext uri="{FF2B5EF4-FFF2-40B4-BE49-F238E27FC236}">
                <a16:creationId xmlns:a16="http://schemas.microsoft.com/office/drawing/2014/main" id="{295FF643-23D3-704D-805C-B1B4E0B818EA}"/>
              </a:ext>
            </a:extLst>
          </p:cNvPr>
          <p:cNvSpPr>
            <a:spLocks noGrp="1"/>
          </p:cNvSpPr>
          <p:nvPr>
            <p:ph idx="1"/>
          </p:nvPr>
        </p:nvSpPr>
        <p:spPr/>
        <p:txBody>
          <a:bodyPr/>
          <a:lstStyle/>
          <a:p>
            <a:r>
              <a:rPr lang="en-US" kern="0" dirty="0"/>
              <a:t>10 Graphics Processing Unit (GPU) Nodes</a:t>
            </a:r>
          </a:p>
          <a:p>
            <a:pPr lvl="1"/>
            <a:r>
              <a:rPr lang="en-US" kern="0" dirty="0">
                <a:solidFill>
                  <a:sysClr val="windowText" lastClr="000000"/>
                </a:solidFill>
              </a:rPr>
              <a:t>NVIDIA Tesla K80 (2/node)</a:t>
            </a:r>
          </a:p>
          <a:p>
            <a:r>
              <a:rPr lang="en-US" kern="0" dirty="0"/>
              <a:t>5 High Memory Nodes</a:t>
            </a:r>
          </a:p>
          <a:p>
            <a:pPr lvl="1"/>
            <a:r>
              <a:rPr lang="en-US" kern="0" dirty="0">
                <a:solidFill>
                  <a:sysClr val="windowText" lastClr="000000"/>
                </a:solidFill>
              </a:rPr>
              <a:t>2 TB of memory/node, 48 cores/node</a:t>
            </a:r>
          </a:p>
          <a:p>
            <a:r>
              <a:rPr lang="en-US" kern="0" dirty="0"/>
              <a:t>Phi Nodes </a:t>
            </a:r>
          </a:p>
          <a:p>
            <a:pPr lvl="1"/>
            <a:r>
              <a:rPr lang="en-US" kern="0" dirty="0">
                <a:solidFill>
                  <a:sysClr val="windowText" lastClr="000000"/>
                </a:solidFill>
              </a:rPr>
              <a:t>20 nodes</a:t>
            </a:r>
          </a:p>
          <a:p>
            <a:pPr lvl="1"/>
            <a:r>
              <a:rPr lang="en-US" kern="0" dirty="0">
                <a:solidFill>
                  <a:sysClr val="windowText" lastClr="000000"/>
                </a:solidFill>
              </a:rPr>
              <a:t>Intel Xeon Phi</a:t>
            </a:r>
          </a:p>
          <a:p>
            <a:endParaRPr lang="en-US" dirty="0"/>
          </a:p>
        </p:txBody>
      </p:sp>
      <p:sp>
        <p:nvSpPr>
          <p:cNvPr id="2" name="Date Placeholder 1">
            <a:extLst>
              <a:ext uri="{FF2B5EF4-FFF2-40B4-BE49-F238E27FC236}">
                <a16:creationId xmlns:a16="http://schemas.microsoft.com/office/drawing/2014/main" id="{DB041AC2-B500-FA45-914A-D1BCA20C9C6A}"/>
              </a:ext>
            </a:extLst>
          </p:cNvPr>
          <p:cNvSpPr>
            <a:spLocks noGrp="1"/>
          </p:cNvSpPr>
          <p:nvPr>
            <p:ph type="dt" sz="half" idx="10"/>
          </p:nvPr>
        </p:nvSpPr>
        <p:spPr/>
        <p:txBody>
          <a:bodyPr/>
          <a:lstStyle/>
          <a:p>
            <a:fld id="{36F9382C-BBDE-B94C-A4BD-66B1FE83D759}" type="datetime1">
              <a:rPr lang="en-US" smtClean="0"/>
              <a:t>2/13/19</a:t>
            </a:fld>
            <a:endParaRPr lang="en-US"/>
          </a:p>
        </p:txBody>
      </p:sp>
      <p:sp>
        <p:nvSpPr>
          <p:cNvPr id="4" name="Footer Placeholder 3">
            <a:extLst>
              <a:ext uri="{FF2B5EF4-FFF2-40B4-BE49-F238E27FC236}">
                <a16:creationId xmlns:a16="http://schemas.microsoft.com/office/drawing/2014/main" id="{7BE12F28-579D-C546-AFF7-B88FF7FCC83D}"/>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7A37B028-2F2A-894F-82E2-989672AA3F60}"/>
              </a:ext>
            </a:extLst>
          </p:cNvPr>
          <p:cNvSpPr>
            <a:spLocks noGrp="1"/>
          </p:cNvSpPr>
          <p:nvPr>
            <p:ph type="sldNum" sz="quarter" idx="12"/>
          </p:nvPr>
        </p:nvSpPr>
        <p:spPr/>
        <p:txBody>
          <a:bodyPr/>
          <a:lstStyle/>
          <a:p>
            <a:fld id="{DD321DBF-325B-3546-BAAF-4F6E3B3181FF}" type="slidenum">
              <a:rPr lang="en-US" smtClean="0"/>
              <a:t>5</a:t>
            </a:fld>
            <a:endParaRPr lang="en-US"/>
          </a:p>
        </p:txBody>
      </p:sp>
    </p:spTree>
    <p:extLst>
      <p:ext uri="{BB962C8B-B14F-4D97-AF65-F5344CB8AC3E}">
        <p14:creationId xmlns:p14="http://schemas.microsoft.com/office/powerpoint/2010/main" val="3031152994"/>
      </p:ext>
    </p:extLst>
  </p:cSld>
  <p:clrMapOvr>
    <a:masterClrMapping/>
  </p:clrMapOvr>
  <p:transition>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RC Access: Logging in</a:t>
            </a:r>
          </a:p>
        </p:txBody>
      </p:sp>
      <p:sp>
        <p:nvSpPr>
          <p:cNvPr id="11" name="Content Placeholder 10">
            <a:extLst>
              <a:ext uri="{FF2B5EF4-FFF2-40B4-BE49-F238E27FC236}">
                <a16:creationId xmlns:a16="http://schemas.microsoft.com/office/drawing/2014/main" id="{9D39483D-FC7A-A448-863A-742C8BC800FB}"/>
              </a:ext>
            </a:extLst>
          </p:cNvPr>
          <p:cNvSpPr>
            <a:spLocks noGrp="1"/>
          </p:cNvSpPr>
          <p:nvPr>
            <p:ph idx="1"/>
          </p:nvPr>
        </p:nvSpPr>
        <p:spPr/>
        <p:txBody>
          <a:bodyPr/>
          <a:lstStyle/>
          <a:p>
            <a:pPr marL="241100" indent="-228411">
              <a:lnSpc>
                <a:spcPct val="100000"/>
              </a:lnSpc>
              <a:spcBef>
                <a:spcPts val="99"/>
              </a:spcBef>
              <a:buClr>
                <a:srgbClr val="A9A57C"/>
              </a:buClr>
              <a:tabLst>
                <a:tab pos="241100" algn="l"/>
              </a:tabLst>
            </a:pPr>
            <a:r>
              <a:rPr lang="en-US" spc="-20" dirty="0">
                <a:solidFill>
                  <a:srgbClr val="2F2B20"/>
                </a:solidFill>
                <a:cs typeface="Arial"/>
              </a:rPr>
              <a:t>For </a:t>
            </a:r>
            <a:r>
              <a:rPr lang="en-US" spc="10" dirty="0">
                <a:solidFill>
                  <a:srgbClr val="2F2B20"/>
                </a:solidFill>
                <a:cs typeface="Arial"/>
              </a:rPr>
              <a:t>this tutorial, </a:t>
            </a:r>
            <a:r>
              <a:rPr lang="en-US" spc="16" dirty="0">
                <a:solidFill>
                  <a:srgbClr val="2F2B20"/>
                </a:solidFill>
                <a:cs typeface="Arial"/>
              </a:rPr>
              <a:t>we will be </a:t>
            </a:r>
            <a:r>
              <a:rPr lang="en-US" dirty="0">
                <a:solidFill>
                  <a:srgbClr val="2F2B20"/>
                </a:solidFill>
                <a:cs typeface="Arial"/>
              </a:rPr>
              <a:t>using </a:t>
            </a:r>
            <a:r>
              <a:rPr lang="en-US" spc="26" dirty="0">
                <a:solidFill>
                  <a:srgbClr val="2F2B20"/>
                </a:solidFill>
                <a:cs typeface="Arial"/>
              </a:rPr>
              <a:t>accounts </a:t>
            </a:r>
            <a:r>
              <a:rPr lang="en-US" spc="10" dirty="0">
                <a:solidFill>
                  <a:srgbClr val="2F2B20"/>
                </a:solidFill>
                <a:cs typeface="Arial"/>
              </a:rPr>
              <a:t>on </a:t>
            </a:r>
            <a:r>
              <a:rPr lang="en-US" spc="-46" dirty="0">
                <a:solidFill>
                  <a:srgbClr val="2F2B20"/>
                </a:solidFill>
                <a:cs typeface="Arial"/>
              </a:rPr>
              <a:t>RC</a:t>
            </a:r>
            <a:r>
              <a:rPr lang="en-US" spc="-145" dirty="0">
                <a:solidFill>
                  <a:srgbClr val="2F2B20"/>
                </a:solidFill>
                <a:cs typeface="Arial"/>
              </a:rPr>
              <a:t> </a:t>
            </a:r>
            <a:r>
              <a:rPr lang="en-US" spc="-10" dirty="0">
                <a:solidFill>
                  <a:srgbClr val="2F2B20"/>
                </a:solidFill>
                <a:cs typeface="Arial"/>
              </a:rPr>
              <a:t>resources</a:t>
            </a:r>
            <a:endParaRPr lang="en-US" sz="4000" dirty="0">
              <a:latin typeface="Times New Roman"/>
              <a:cs typeface="Times New Roman"/>
            </a:endParaRPr>
          </a:p>
          <a:p>
            <a:pPr marL="241100" indent="-228411">
              <a:lnSpc>
                <a:spcPct val="100000"/>
              </a:lnSpc>
              <a:buClr>
                <a:srgbClr val="A9A57C"/>
              </a:buClr>
              <a:tabLst>
                <a:tab pos="241100" algn="l"/>
              </a:tabLst>
            </a:pPr>
            <a:r>
              <a:rPr lang="en-US" spc="-26" dirty="0">
                <a:solidFill>
                  <a:srgbClr val="2F2B20"/>
                </a:solidFill>
                <a:cs typeface="Arial"/>
              </a:rPr>
              <a:t>In </a:t>
            </a:r>
            <a:r>
              <a:rPr lang="en-US" spc="-50" dirty="0">
                <a:solidFill>
                  <a:srgbClr val="2F2B20"/>
                </a:solidFill>
                <a:cs typeface="Arial"/>
              </a:rPr>
              <a:t>a </a:t>
            </a:r>
            <a:r>
              <a:rPr lang="en-US" dirty="0">
                <a:solidFill>
                  <a:srgbClr val="2F2B20"/>
                </a:solidFill>
                <a:cs typeface="Arial"/>
              </a:rPr>
              <a:t>terminal </a:t>
            </a:r>
            <a:r>
              <a:rPr lang="en-US" spc="10" dirty="0">
                <a:solidFill>
                  <a:srgbClr val="2F2B20"/>
                </a:solidFill>
                <a:cs typeface="Arial"/>
              </a:rPr>
              <a:t>or </a:t>
            </a:r>
            <a:r>
              <a:rPr lang="en-US" spc="6" dirty="0">
                <a:solidFill>
                  <a:srgbClr val="2F2B20"/>
                </a:solidFill>
                <a:cs typeface="Arial"/>
              </a:rPr>
              <a:t>Git </a:t>
            </a:r>
            <a:r>
              <a:rPr lang="en-US" spc="-6" dirty="0">
                <a:solidFill>
                  <a:srgbClr val="2F2B20"/>
                </a:solidFill>
                <a:cs typeface="Arial"/>
              </a:rPr>
              <a:t>Bash </a:t>
            </a:r>
            <a:r>
              <a:rPr lang="en-US" spc="16" dirty="0">
                <a:solidFill>
                  <a:srgbClr val="2F2B20"/>
                </a:solidFill>
                <a:cs typeface="Arial"/>
              </a:rPr>
              <a:t>window, </a:t>
            </a:r>
            <a:r>
              <a:rPr lang="en-US" spc="26" dirty="0">
                <a:solidFill>
                  <a:srgbClr val="2F2B20"/>
                </a:solidFill>
                <a:cs typeface="Arial"/>
              </a:rPr>
              <a:t>type </a:t>
            </a:r>
            <a:r>
              <a:rPr lang="en-US" spc="6" dirty="0">
                <a:solidFill>
                  <a:srgbClr val="2F2B20"/>
                </a:solidFill>
                <a:cs typeface="Arial"/>
              </a:rPr>
              <a:t>the</a:t>
            </a:r>
            <a:r>
              <a:rPr lang="en-US" spc="-40" dirty="0">
                <a:solidFill>
                  <a:srgbClr val="2F2B20"/>
                </a:solidFill>
                <a:cs typeface="Arial"/>
              </a:rPr>
              <a:t> </a:t>
            </a:r>
            <a:r>
              <a:rPr lang="en-US" spc="16" dirty="0">
                <a:solidFill>
                  <a:srgbClr val="2F2B20"/>
                </a:solidFill>
                <a:cs typeface="Arial"/>
              </a:rPr>
              <a:t>following:</a:t>
            </a:r>
            <a:endParaRPr lang="en-US" dirty="0">
              <a:cs typeface="Arial"/>
            </a:endParaRPr>
          </a:p>
          <a:p>
            <a:pPr marL="0" marR="86923" indent="0">
              <a:lnSpc>
                <a:spcPct val="100000"/>
              </a:lnSpc>
              <a:spcBef>
                <a:spcPts val="775"/>
              </a:spcBef>
              <a:buNone/>
            </a:pPr>
            <a:r>
              <a:rPr lang="en-US" spc="-6" dirty="0">
                <a:solidFill>
                  <a:srgbClr val="2F2B20"/>
                </a:solidFill>
                <a:latin typeface="Courier New"/>
                <a:cs typeface="Courier New"/>
              </a:rPr>
              <a:t>	</a:t>
            </a:r>
            <a:r>
              <a:rPr lang="en-US" spc="-6" dirty="0" err="1">
                <a:solidFill>
                  <a:srgbClr val="0070C0"/>
                </a:solidFill>
                <a:latin typeface="Consolas" panose="020B0609020204030204" pitchFamily="49" charset="0"/>
                <a:cs typeface="Consolas" panose="020B0609020204030204" pitchFamily="49" charset="0"/>
              </a:rPr>
              <a:t>ssh</a:t>
            </a:r>
            <a:r>
              <a:rPr lang="en-US" spc="-6" dirty="0">
                <a:solidFill>
                  <a:srgbClr val="0070C0"/>
                </a:solidFill>
                <a:latin typeface="Consolas" panose="020B0609020204030204" pitchFamily="49" charset="0"/>
                <a:cs typeface="Consolas" panose="020B0609020204030204" pitchFamily="49" charset="0"/>
              </a:rPr>
              <a:t> –X user</a:t>
            </a:r>
            <a:r>
              <a:rPr lang="en-US" spc="-6" dirty="0">
                <a:solidFill>
                  <a:srgbClr val="FF0000"/>
                </a:solidFill>
                <a:latin typeface="Consolas" panose="020B0609020204030204" pitchFamily="49" charset="0"/>
                <a:cs typeface="Consolas" panose="020B0609020204030204" pitchFamily="49" charset="0"/>
              </a:rPr>
              <a:t>####</a:t>
            </a:r>
            <a:r>
              <a:rPr lang="en-US" spc="-6" dirty="0">
                <a:solidFill>
                  <a:srgbClr val="0070C0"/>
                </a:solidFill>
                <a:latin typeface="Consolas" panose="020B0609020204030204" pitchFamily="49" charset="0"/>
                <a:cs typeface="Consolas" panose="020B0609020204030204" pitchFamily="49" charset="0"/>
              </a:rPr>
              <a:t>@tlogin1.rc.colorado.edu</a:t>
            </a:r>
            <a:r>
              <a:rPr lang="en-US" spc="-6" dirty="0">
                <a:solidFill>
                  <a:srgbClr val="2F2B20"/>
                </a:solidFill>
                <a:latin typeface="Courier New"/>
                <a:cs typeface="Courier New"/>
              </a:rPr>
              <a:t>  </a:t>
            </a:r>
          </a:p>
          <a:p>
            <a:pPr marR="86923">
              <a:lnSpc>
                <a:spcPct val="100000"/>
              </a:lnSpc>
              <a:spcBef>
                <a:spcPts val="775"/>
              </a:spcBef>
            </a:pPr>
            <a:r>
              <a:rPr lang="en-US" spc="-6" dirty="0">
                <a:solidFill>
                  <a:srgbClr val="2F2B20"/>
                </a:solidFill>
                <a:cs typeface="Courier New"/>
              </a:rPr>
              <a:t>Type your password when you receive a prompt that says:</a:t>
            </a:r>
          </a:p>
          <a:p>
            <a:pPr marL="0" marR="86923" indent="0">
              <a:lnSpc>
                <a:spcPct val="100000"/>
              </a:lnSpc>
              <a:spcBef>
                <a:spcPts val="775"/>
              </a:spcBef>
              <a:buNone/>
            </a:pPr>
            <a:r>
              <a:rPr lang="en-US" spc="-6" dirty="0">
                <a:solidFill>
                  <a:srgbClr val="0070C0"/>
                </a:solidFill>
                <a:latin typeface="Consolas" panose="020B0609020204030204" pitchFamily="49" charset="0"/>
                <a:cs typeface="Consolas" panose="020B0609020204030204" pitchFamily="49" charset="0"/>
              </a:rPr>
              <a:t>	password: </a:t>
            </a:r>
            <a:endParaRPr lang="en-US" dirty="0">
              <a:solidFill>
                <a:srgbClr val="0070C0"/>
              </a:solidFill>
              <a:latin typeface="Consolas" panose="020B0609020204030204" pitchFamily="49" charset="0"/>
              <a:cs typeface="Consolas" panose="020B0609020204030204" pitchFamily="49" charset="0"/>
            </a:endParaRPr>
          </a:p>
          <a:p>
            <a:endParaRPr lang="en-US" dirty="0"/>
          </a:p>
        </p:txBody>
      </p:sp>
      <p:sp>
        <p:nvSpPr>
          <p:cNvPr id="9" name="object 3">
            <a:extLst>
              <a:ext uri="{FF2B5EF4-FFF2-40B4-BE49-F238E27FC236}">
                <a16:creationId xmlns:a16="http://schemas.microsoft.com/office/drawing/2014/main" id="{CF571288-F070-884D-AC94-3CAE67004CAD}"/>
              </a:ext>
            </a:extLst>
          </p:cNvPr>
          <p:cNvSpPr txBox="1"/>
          <p:nvPr/>
        </p:nvSpPr>
        <p:spPr>
          <a:xfrm>
            <a:off x="1844110" y="5276087"/>
            <a:ext cx="8518893" cy="622852"/>
          </a:xfrm>
          <a:prstGeom prst="rect">
            <a:avLst/>
          </a:prstGeom>
        </p:spPr>
        <p:txBody>
          <a:bodyPr vert="horz" wrap="square" lIns="0" tIns="12689" rIns="0" bIns="0" rtlCol="0">
            <a:spAutoFit/>
          </a:bodyPr>
          <a:lstStyle/>
          <a:p>
            <a:pPr marL="12689">
              <a:spcBef>
                <a:spcPts val="99"/>
              </a:spcBef>
              <a:buClr>
                <a:srgbClr val="A9A57C"/>
              </a:buClr>
              <a:tabLst>
                <a:tab pos="241100" algn="l"/>
              </a:tabLst>
            </a:pPr>
            <a:r>
              <a:rPr lang="en-US" sz="1982" i="1" spc="-20" dirty="0">
                <a:solidFill>
                  <a:srgbClr val="2F2B20"/>
                </a:solidFill>
                <a:latin typeface="Arial"/>
                <a:cs typeface="Arial"/>
              </a:rPr>
              <a:t>**Note that</a:t>
            </a:r>
            <a:r>
              <a:rPr sz="1982" i="1" spc="-20" dirty="0">
                <a:solidFill>
                  <a:srgbClr val="2F2B20"/>
                </a:solidFill>
                <a:latin typeface="Arial"/>
                <a:cs typeface="Arial"/>
              </a:rPr>
              <a:t> </a:t>
            </a:r>
            <a:r>
              <a:rPr lang="en-US" sz="1982" i="1" spc="-6" dirty="0">
                <a:solidFill>
                  <a:srgbClr val="0070C0"/>
                </a:solidFill>
                <a:latin typeface="Consolas" panose="020B0609020204030204" pitchFamily="49" charset="0"/>
                <a:cs typeface="Consolas" panose="020B0609020204030204" pitchFamily="49" charset="0"/>
              </a:rPr>
              <a:t>user</a:t>
            </a:r>
            <a:r>
              <a:rPr lang="en-US" sz="1982" i="1" spc="-6" dirty="0">
                <a:solidFill>
                  <a:srgbClr val="FF0000"/>
                </a:solidFill>
                <a:latin typeface="Consolas" panose="020B0609020204030204" pitchFamily="49" charset="0"/>
                <a:cs typeface="Consolas" panose="020B0609020204030204" pitchFamily="49" charset="0"/>
              </a:rPr>
              <a:t>####</a:t>
            </a:r>
            <a:r>
              <a:rPr lang="en-US" sz="1982" i="1" spc="-6" dirty="0">
                <a:solidFill>
                  <a:srgbClr val="FF0000"/>
                </a:solidFill>
                <a:latin typeface="Courier New"/>
                <a:cs typeface="Courier New"/>
              </a:rPr>
              <a:t> </a:t>
            </a:r>
            <a:r>
              <a:rPr lang="en-US" sz="1982" i="1" spc="-6" dirty="0">
                <a:latin typeface="Arial" panose="020B0604020202020204" pitchFamily="34" charset="0"/>
                <a:cs typeface="Arial" panose="020B0604020202020204" pitchFamily="34" charset="0"/>
              </a:rPr>
              <a:t>is a temporary account that I have assigned to you. If you don’t have one, let me know.</a:t>
            </a:r>
            <a:endParaRPr sz="1982" i="1" dirty="0">
              <a:latin typeface="Arial" panose="020B0604020202020204" pitchFamily="34" charset="0"/>
              <a:cs typeface="Arial" panose="020B0604020202020204" pitchFamily="34" charset="0"/>
            </a:endParaRPr>
          </a:p>
        </p:txBody>
      </p:sp>
      <p:sp>
        <p:nvSpPr>
          <p:cNvPr id="3" name="Date Placeholder 2">
            <a:extLst>
              <a:ext uri="{FF2B5EF4-FFF2-40B4-BE49-F238E27FC236}">
                <a16:creationId xmlns:a16="http://schemas.microsoft.com/office/drawing/2014/main" id="{FEE1ACA8-E904-B145-B1C2-EE69F2051E10}"/>
              </a:ext>
            </a:extLst>
          </p:cNvPr>
          <p:cNvSpPr>
            <a:spLocks noGrp="1"/>
          </p:cNvSpPr>
          <p:nvPr>
            <p:ph type="dt" sz="half" idx="10"/>
          </p:nvPr>
        </p:nvSpPr>
        <p:spPr/>
        <p:txBody>
          <a:bodyPr/>
          <a:lstStyle/>
          <a:p>
            <a:fld id="{FD270C43-AF2D-AA40-9C7B-C832E9D45669}" type="datetime1">
              <a:rPr lang="en-US" smtClean="0"/>
              <a:t>2/13/19</a:t>
            </a:fld>
            <a:endParaRPr lang="en-US"/>
          </a:p>
        </p:txBody>
      </p:sp>
      <p:sp>
        <p:nvSpPr>
          <p:cNvPr id="4" name="Footer Placeholder 3">
            <a:extLst>
              <a:ext uri="{FF2B5EF4-FFF2-40B4-BE49-F238E27FC236}">
                <a16:creationId xmlns:a16="http://schemas.microsoft.com/office/drawing/2014/main" id="{3DEC9484-5620-2948-9129-038DFA47A21A}"/>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17C3B23C-46E4-C14B-A90E-8F97BB768C4E}"/>
              </a:ext>
            </a:extLst>
          </p:cNvPr>
          <p:cNvSpPr>
            <a:spLocks noGrp="1"/>
          </p:cNvSpPr>
          <p:nvPr>
            <p:ph type="sldNum" sz="quarter" idx="12"/>
          </p:nvPr>
        </p:nvSpPr>
        <p:spPr/>
        <p:txBody>
          <a:bodyPr/>
          <a:lstStyle/>
          <a:p>
            <a:fld id="{DD321DBF-325B-3546-BAAF-4F6E3B3181FF}" type="slidenum">
              <a:rPr lang="en-US" smtClean="0"/>
              <a:t>6</a:t>
            </a:fld>
            <a:endParaRPr lang="en-US"/>
          </a:p>
        </p:txBody>
      </p:sp>
    </p:spTree>
    <p:extLst>
      <p:ext uri="{BB962C8B-B14F-4D97-AF65-F5344CB8AC3E}">
        <p14:creationId xmlns:p14="http://schemas.microsoft.com/office/powerpoint/2010/main" val="551217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Working on RC Resources</a:t>
            </a:r>
            <a:endParaRPr lang="en-US" dirty="0"/>
          </a:p>
        </p:txBody>
      </p:sp>
      <p:sp>
        <p:nvSpPr>
          <p:cNvPr id="10" name="Content Placeholder 9">
            <a:extLst>
              <a:ext uri="{FF2B5EF4-FFF2-40B4-BE49-F238E27FC236}">
                <a16:creationId xmlns:a16="http://schemas.microsoft.com/office/drawing/2014/main" id="{E3F0313B-4021-484A-9D48-1418C0DB3248}"/>
              </a:ext>
            </a:extLst>
          </p:cNvPr>
          <p:cNvSpPr>
            <a:spLocks noGrp="1"/>
          </p:cNvSpPr>
          <p:nvPr>
            <p:ph idx="1"/>
          </p:nvPr>
        </p:nvSpPr>
        <p:spPr>
          <a:xfrm>
            <a:off x="653143" y="1825625"/>
            <a:ext cx="11245931" cy="4163129"/>
          </a:xfrm>
        </p:spPr>
        <p:txBody>
          <a:bodyPr>
            <a:normAutofit fontScale="92500" lnSpcReduction="10000"/>
          </a:bodyPr>
          <a:lstStyle/>
          <a:p>
            <a:pPr marL="241100" marR="5075" indent="-228411" algn="just">
              <a:lnSpc>
                <a:spcPct val="89700"/>
              </a:lnSpc>
              <a:spcBef>
                <a:spcPts val="394"/>
              </a:spcBef>
              <a:buClr>
                <a:srgbClr val="A9A57C"/>
              </a:buClr>
              <a:tabLst>
                <a:tab pos="241100" algn="l"/>
              </a:tabLst>
            </a:pPr>
            <a:r>
              <a:rPr lang="en-US" dirty="0">
                <a:solidFill>
                  <a:srgbClr val="2F2B20"/>
                </a:solidFill>
                <a:cs typeface="Arial"/>
              </a:rPr>
              <a:t>When you first log in, you will be on a login node. Your prompt will look like this (e.g.):</a:t>
            </a:r>
          </a:p>
          <a:p>
            <a:pPr marL="0" indent="0">
              <a:buNone/>
            </a:pPr>
            <a:r>
              <a:rPr lang="en-US" dirty="0">
                <a:solidFill>
                  <a:srgbClr val="0070C0"/>
                </a:solidFill>
                <a:latin typeface="Consolas" panose="020B0609020204030204" pitchFamily="49" charset="0"/>
                <a:cs typeface="Consolas" panose="020B0609020204030204" pitchFamily="49" charset="0"/>
              </a:rPr>
              <a:t>	[user</a:t>
            </a:r>
            <a:r>
              <a:rPr lang="en-US" dirty="0">
                <a:solidFill>
                  <a:srgbClr val="FF0000"/>
                </a:solidFill>
                <a:latin typeface="Consolas" panose="020B0609020204030204" pitchFamily="49" charset="0"/>
                <a:cs typeface="Consolas" panose="020B0609020204030204" pitchFamily="49" charset="0"/>
              </a:rPr>
              <a:t>####</a:t>
            </a:r>
            <a:r>
              <a:rPr lang="en-US" dirty="0">
                <a:solidFill>
                  <a:srgbClr val="0070C0"/>
                </a:solidFill>
                <a:latin typeface="Consolas" panose="020B0609020204030204" pitchFamily="49" charset="0"/>
                <a:cs typeface="Consolas" panose="020B0609020204030204" pitchFamily="49" charset="0"/>
              </a:rPr>
              <a:t>@tlogin1 ~]$</a:t>
            </a:r>
          </a:p>
          <a:p>
            <a:pPr marL="12689" marR="5075" algn="just">
              <a:lnSpc>
                <a:spcPct val="89700"/>
              </a:lnSpc>
              <a:spcBef>
                <a:spcPts val="394"/>
              </a:spcBef>
              <a:buClr>
                <a:srgbClr val="A9A57C"/>
              </a:buClr>
              <a:tabLst>
                <a:tab pos="241100" algn="l"/>
              </a:tabLst>
            </a:pPr>
            <a:endParaRPr lang="en-US" sz="1800" dirty="0">
              <a:solidFill>
                <a:srgbClr val="2F2B20"/>
              </a:solidFill>
              <a:cs typeface="Arial"/>
            </a:endParaRPr>
          </a:p>
          <a:p>
            <a:pPr marL="241100" marR="5075" indent="-228411" algn="just">
              <a:lnSpc>
                <a:spcPct val="120000"/>
              </a:lnSpc>
              <a:spcBef>
                <a:spcPts val="394"/>
              </a:spcBef>
              <a:buClr>
                <a:srgbClr val="A9A57C"/>
              </a:buClr>
              <a:tabLst>
                <a:tab pos="241100" algn="l"/>
              </a:tabLst>
            </a:pPr>
            <a:r>
              <a:rPr lang="en-US" dirty="0">
                <a:solidFill>
                  <a:srgbClr val="2F2B20"/>
                </a:solidFill>
                <a:cs typeface="Arial"/>
              </a:rPr>
              <a:t>The login nodes are lightweight virtual machines primarily intended to serve as ‘gateways’ to RC resources. If you plan to work on Summit (most will), your first step should always be to move to a Summit ‘</a:t>
            </a:r>
            <a:r>
              <a:rPr lang="en-US" dirty="0" err="1">
                <a:solidFill>
                  <a:srgbClr val="2F2B20"/>
                </a:solidFill>
                <a:cs typeface="Arial"/>
              </a:rPr>
              <a:t>scompile</a:t>
            </a:r>
            <a:r>
              <a:rPr lang="en-US" dirty="0">
                <a:solidFill>
                  <a:srgbClr val="2F2B20"/>
                </a:solidFill>
                <a:cs typeface="Arial"/>
              </a:rPr>
              <a:t> node’:</a:t>
            </a:r>
            <a:endParaRPr lang="en-US" dirty="0">
              <a:cs typeface="Arial"/>
            </a:endParaRPr>
          </a:p>
          <a:p>
            <a:pPr>
              <a:spcBef>
                <a:spcPts val="16"/>
              </a:spcBef>
              <a:buClr>
                <a:srgbClr val="A9A57C"/>
              </a:buClr>
              <a:buFont typeface="Arial"/>
              <a:buChar char="•"/>
            </a:pPr>
            <a:endParaRPr lang="en-US" sz="1800" dirty="0">
              <a:latin typeface="Times New Roman"/>
              <a:cs typeface="Times New Roman"/>
            </a:endParaRPr>
          </a:p>
          <a:p>
            <a:pPr marL="0" indent="0">
              <a:spcBef>
                <a:spcPts val="16"/>
              </a:spcBef>
              <a:buClr>
                <a:srgbClr val="A9A57C"/>
              </a:buClr>
              <a:buNone/>
            </a:pPr>
            <a:r>
              <a:rPr lang="en-US" dirty="0">
                <a:latin typeface="Courier New" panose="02070309020205020404" pitchFamily="49" charset="0"/>
                <a:cs typeface="Courier New" panose="02070309020205020404" pitchFamily="49" charset="0"/>
              </a:rPr>
              <a:t>	</a:t>
            </a:r>
            <a:r>
              <a:rPr lang="en-US" dirty="0" err="1">
                <a:solidFill>
                  <a:srgbClr val="0070C0"/>
                </a:solidFill>
                <a:latin typeface="Consolas" panose="020B0609020204030204" pitchFamily="49" charset="0"/>
                <a:cs typeface="Consolas" panose="020B0609020204030204" pitchFamily="49" charset="0"/>
              </a:rPr>
              <a:t>ssh</a:t>
            </a:r>
            <a:r>
              <a:rPr lang="en-US" dirty="0">
                <a:solidFill>
                  <a:srgbClr val="0070C0"/>
                </a:solidFill>
                <a:latin typeface="Consolas" panose="020B0609020204030204" pitchFamily="49" charset="0"/>
                <a:cs typeface="Consolas" panose="020B0609020204030204" pitchFamily="49" charset="0"/>
              </a:rPr>
              <a:t> </a:t>
            </a:r>
            <a:r>
              <a:rPr lang="en-US" dirty="0" err="1">
                <a:solidFill>
                  <a:srgbClr val="0070C0"/>
                </a:solidFill>
                <a:latin typeface="Consolas" panose="020B0609020204030204" pitchFamily="49" charset="0"/>
                <a:cs typeface="Consolas" panose="020B0609020204030204" pitchFamily="49" charset="0"/>
              </a:rPr>
              <a:t>scompile</a:t>
            </a:r>
            <a:endParaRPr lang="en-US" dirty="0">
              <a:solidFill>
                <a:srgbClr val="0070C0"/>
              </a:solidFill>
              <a:latin typeface="Consolas" panose="020B0609020204030204" pitchFamily="49" charset="0"/>
              <a:cs typeface="Consolas" panose="020B0609020204030204" pitchFamily="49" charset="0"/>
            </a:endParaRPr>
          </a:p>
          <a:p>
            <a:pPr marL="0" indent="0">
              <a:spcBef>
                <a:spcPts val="16"/>
              </a:spcBef>
              <a:buClr>
                <a:srgbClr val="A9A57C"/>
              </a:buClr>
              <a:buNone/>
            </a:pPr>
            <a:r>
              <a:rPr lang="en-US" dirty="0">
                <a:solidFill>
                  <a:srgbClr val="0070C0"/>
                </a:solidFill>
                <a:latin typeface="Consolas" panose="020B0609020204030204" pitchFamily="49" charset="0"/>
                <a:cs typeface="Consolas" panose="020B0609020204030204" pitchFamily="49" charset="0"/>
              </a:rPr>
              <a:t>	hostname</a:t>
            </a:r>
          </a:p>
          <a:p>
            <a:pPr>
              <a:spcBef>
                <a:spcPts val="16"/>
              </a:spcBef>
              <a:buClr>
                <a:srgbClr val="A9A57C"/>
              </a:buClr>
            </a:pPr>
            <a:endParaRPr lang="en-US" sz="1800" dirty="0">
              <a:solidFill>
                <a:srgbClr val="2F2B20"/>
              </a:solidFill>
              <a:latin typeface="Courier New" panose="02070309020205020404" pitchFamily="49" charset="0"/>
              <a:cs typeface="Courier New" panose="02070309020205020404" pitchFamily="49" charset="0"/>
            </a:endParaRPr>
          </a:p>
          <a:p>
            <a:pPr marL="241100" marR="5075" indent="-228411" algn="just">
              <a:lnSpc>
                <a:spcPct val="89700"/>
              </a:lnSpc>
              <a:spcBef>
                <a:spcPts val="394"/>
              </a:spcBef>
              <a:buClr>
                <a:srgbClr val="A9A57C"/>
              </a:buClr>
              <a:tabLst>
                <a:tab pos="241100" algn="l"/>
              </a:tabLst>
            </a:pPr>
            <a:r>
              <a:rPr lang="en-US" dirty="0">
                <a:solidFill>
                  <a:srgbClr val="2F2B20"/>
                </a:solidFill>
                <a:cs typeface="Arial"/>
              </a:rPr>
              <a:t>Now download the material for this workshop:</a:t>
            </a:r>
          </a:p>
          <a:p>
            <a:pPr marL="12689" marR="5075" indent="0" algn="just">
              <a:lnSpc>
                <a:spcPct val="89700"/>
              </a:lnSpc>
              <a:spcBef>
                <a:spcPts val="394"/>
              </a:spcBef>
              <a:buClr>
                <a:srgbClr val="A9A57C"/>
              </a:buClr>
              <a:buNone/>
              <a:tabLst>
                <a:tab pos="241100" algn="l"/>
              </a:tabLst>
            </a:pPr>
            <a:endParaRPr lang="en-US" sz="2200" dirty="0">
              <a:solidFill>
                <a:srgbClr val="2F2B20"/>
              </a:solidFill>
              <a:latin typeface="Consolas" panose="020B0609020204030204" pitchFamily="49" charset="0"/>
              <a:cs typeface="Arial"/>
            </a:endParaRPr>
          </a:p>
          <a:p>
            <a:pPr marL="12689" marR="5075" indent="0" algn="just">
              <a:lnSpc>
                <a:spcPct val="89700"/>
              </a:lnSpc>
              <a:spcBef>
                <a:spcPts val="394"/>
              </a:spcBef>
              <a:buClr>
                <a:srgbClr val="A9A57C"/>
              </a:buClr>
              <a:buNone/>
              <a:tabLst>
                <a:tab pos="241100" algn="l"/>
              </a:tabLst>
            </a:pPr>
            <a:r>
              <a:rPr lang="en-US" sz="2200" dirty="0">
                <a:solidFill>
                  <a:srgbClr val="0070C0"/>
                </a:solidFill>
                <a:latin typeface="Consolas" panose="020B0609020204030204" pitchFamily="49" charset="0"/>
                <a:cs typeface="Consolas" panose="020B0609020204030204" pitchFamily="49" charset="0"/>
              </a:rPr>
              <a:t>	git clone https://</a:t>
            </a:r>
            <a:r>
              <a:rPr lang="en-US" sz="2200" dirty="0" err="1">
                <a:solidFill>
                  <a:srgbClr val="0070C0"/>
                </a:solidFill>
                <a:latin typeface="Consolas" panose="020B0609020204030204" pitchFamily="49" charset="0"/>
                <a:cs typeface="Consolas" panose="020B0609020204030204" pitchFamily="49" charset="0"/>
              </a:rPr>
              <a:t>github.com</a:t>
            </a:r>
            <a:r>
              <a:rPr lang="en-US" sz="2200" dirty="0">
                <a:solidFill>
                  <a:srgbClr val="0070C0"/>
                </a:solidFill>
                <a:latin typeface="Consolas" panose="020B0609020204030204" pitchFamily="49" charset="0"/>
                <a:cs typeface="Consolas" panose="020B0609020204030204" pitchFamily="49" charset="0"/>
              </a:rPr>
              <a:t>/</a:t>
            </a:r>
            <a:r>
              <a:rPr lang="en-US" sz="2200" dirty="0" err="1">
                <a:solidFill>
                  <a:srgbClr val="0070C0"/>
                </a:solidFill>
                <a:latin typeface="Consolas" panose="020B0609020204030204" pitchFamily="49" charset="0"/>
                <a:cs typeface="Consolas" panose="020B0609020204030204" pitchFamily="49" charset="0"/>
              </a:rPr>
              <a:t>ResearchComputing</a:t>
            </a:r>
            <a:r>
              <a:rPr lang="en-US" sz="2200" dirty="0">
                <a:solidFill>
                  <a:srgbClr val="0070C0"/>
                </a:solidFill>
                <a:latin typeface="Consolas" panose="020B0609020204030204" pitchFamily="49" charset="0"/>
                <a:cs typeface="Consolas" panose="020B0609020204030204" pitchFamily="49" charset="0"/>
              </a:rPr>
              <a:t>/Fundamentals_HPC_Spring_2019</a:t>
            </a:r>
          </a:p>
        </p:txBody>
      </p:sp>
      <p:sp>
        <p:nvSpPr>
          <p:cNvPr id="3" name="Date Placeholder 2">
            <a:extLst>
              <a:ext uri="{FF2B5EF4-FFF2-40B4-BE49-F238E27FC236}">
                <a16:creationId xmlns:a16="http://schemas.microsoft.com/office/drawing/2014/main" id="{01FDC393-4ECB-D24E-B940-98DC8B0AFE1C}"/>
              </a:ext>
            </a:extLst>
          </p:cNvPr>
          <p:cNvSpPr>
            <a:spLocks noGrp="1"/>
          </p:cNvSpPr>
          <p:nvPr>
            <p:ph type="dt" sz="half" idx="10"/>
          </p:nvPr>
        </p:nvSpPr>
        <p:spPr/>
        <p:txBody>
          <a:bodyPr/>
          <a:lstStyle/>
          <a:p>
            <a:fld id="{ECDBAB96-A6BC-384B-8C71-A0C52DAB8078}" type="datetime1">
              <a:rPr lang="en-US" smtClean="0"/>
              <a:t>2/18/19</a:t>
            </a:fld>
            <a:endParaRPr lang="en-US"/>
          </a:p>
        </p:txBody>
      </p:sp>
      <p:sp>
        <p:nvSpPr>
          <p:cNvPr id="4" name="Footer Placeholder 3">
            <a:extLst>
              <a:ext uri="{FF2B5EF4-FFF2-40B4-BE49-F238E27FC236}">
                <a16:creationId xmlns:a16="http://schemas.microsoft.com/office/drawing/2014/main" id="{78650B5D-4046-9B4A-AF60-821742706720}"/>
              </a:ext>
            </a:extLst>
          </p:cNvPr>
          <p:cNvSpPr>
            <a:spLocks noGrp="1"/>
          </p:cNvSpPr>
          <p:nvPr>
            <p:ph type="ftr" sz="quarter" idx="11"/>
          </p:nvPr>
        </p:nvSpPr>
        <p:spPr/>
        <p:txBody>
          <a:bodyPr/>
          <a:lstStyle/>
          <a:p>
            <a:r>
              <a:rPr lang="en-US"/>
              <a:t>Job Submission and Load Balancer</a:t>
            </a:r>
          </a:p>
        </p:txBody>
      </p:sp>
      <p:sp>
        <p:nvSpPr>
          <p:cNvPr id="5" name="Slide Number Placeholder 4">
            <a:extLst>
              <a:ext uri="{FF2B5EF4-FFF2-40B4-BE49-F238E27FC236}">
                <a16:creationId xmlns:a16="http://schemas.microsoft.com/office/drawing/2014/main" id="{B04E4BA3-E937-864C-AC12-987D6BC456A1}"/>
              </a:ext>
            </a:extLst>
          </p:cNvPr>
          <p:cNvSpPr>
            <a:spLocks noGrp="1"/>
          </p:cNvSpPr>
          <p:nvPr>
            <p:ph type="sldNum" sz="quarter" idx="12"/>
          </p:nvPr>
        </p:nvSpPr>
        <p:spPr/>
        <p:txBody>
          <a:bodyPr/>
          <a:lstStyle/>
          <a:p>
            <a:fld id="{DD321DBF-325B-3546-BAAF-4F6E3B3181FF}" type="slidenum">
              <a:rPr lang="en-US" smtClean="0"/>
              <a:t>7</a:t>
            </a:fld>
            <a:endParaRPr lang="en-US"/>
          </a:p>
        </p:txBody>
      </p:sp>
    </p:spTree>
    <p:extLst>
      <p:ext uri="{BB962C8B-B14F-4D97-AF65-F5344CB8AC3E}">
        <p14:creationId xmlns:p14="http://schemas.microsoft.com/office/powerpoint/2010/main" val="21545358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a:t>Useful Slurm Commands: sbatch</a:t>
            </a:r>
            <a:endParaRPr lang="en-US" dirty="0"/>
          </a:p>
        </p:txBody>
      </p:sp>
      <p:sp>
        <p:nvSpPr>
          <p:cNvPr id="11" name="Content Placeholder 10">
            <a:extLst>
              <a:ext uri="{FF2B5EF4-FFF2-40B4-BE49-F238E27FC236}">
                <a16:creationId xmlns:a16="http://schemas.microsoft.com/office/drawing/2014/main" id="{F6F4FA7C-3A68-0A44-BD45-CEA006EDF103}"/>
              </a:ext>
            </a:extLst>
          </p:cNvPr>
          <p:cNvSpPr>
            <a:spLocks noGrp="1"/>
          </p:cNvSpPr>
          <p:nvPr>
            <p:ph idx="1"/>
          </p:nvPr>
        </p:nvSpPr>
        <p:spPr/>
        <p:txBody>
          <a:bodyPr/>
          <a:lstStyle/>
          <a:p>
            <a:pPr marL="269652" indent="-228411">
              <a:spcBef>
                <a:spcPts val="650"/>
              </a:spcBef>
              <a:buClr>
                <a:schemeClr val="tx1"/>
              </a:buClr>
              <a:buFont typeface="Arial"/>
              <a:buChar char="•"/>
              <a:tabLst>
                <a:tab pos="269652" algn="l"/>
                <a:tab pos="1508147" algn="l"/>
              </a:tabLst>
            </a:pPr>
            <a:r>
              <a:rPr lang="en-US" b="1" dirty="0" err="1">
                <a:solidFill>
                  <a:srgbClr val="2F2B20"/>
                </a:solidFill>
                <a:cs typeface="Arial"/>
              </a:rPr>
              <a:t>sbatch</a:t>
            </a:r>
            <a:r>
              <a:rPr lang="en-US" dirty="0">
                <a:solidFill>
                  <a:srgbClr val="2F2B20"/>
                </a:solidFill>
                <a:cs typeface="Arial"/>
              </a:rPr>
              <a:t>:	</a:t>
            </a:r>
            <a:r>
              <a:rPr lang="en-US" spc="30" dirty="0">
                <a:solidFill>
                  <a:srgbClr val="2F2B20"/>
                </a:solidFill>
                <a:cs typeface="Arial"/>
              </a:rPr>
              <a:t>submit </a:t>
            </a:r>
            <a:r>
              <a:rPr lang="en-US" spc="-50" dirty="0">
                <a:solidFill>
                  <a:srgbClr val="2F2B20"/>
                </a:solidFill>
                <a:cs typeface="Arial"/>
              </a:rPr>
              <a:t>a </a:t>
            </a:r>
            <a:r>
              <a:rPr lang="en-US" spc="36" dirty="0">
                <a:solidFill>
                  <a:srgbClr val="2F2B20"/>
                </a:solidFill>
                <a:cs typeface="Arial"/>
              </a:rPr>
              <a:t>batch job </a:t>
            </a:r>
            <a:r>
              <a:rPr lang="en-US" spc="55" dirty="0">
                <a:solidFill>
                  <a:srgbClr val="2F2B20"/>
                </a:solidFill>
                <a:cs typeface="Arial"/>
              </a:rPr>
              <a:t>to</a:t>
            </a:r>
            <a:r>
              <a:rPr lang="en-US" spc="-131" dirty="0">
                <a:solidFill>
                  <a:srgbClr val="2F2B20"/>
                </a:solidFill>
                <a:cs typeface="Arial"/>
              </a:rPr>
              <a:t> </a:t>
            </a:r>
            <a:r>
              <a:rPr lang="en-US" dirty="0" err="1">
                <a:solidFill>
                  <a:srgbClr val="2F2B20"/>
                </a:solidFill>
                <a:cs typeface="Arial"/>
              </a:rPr>
              <a:t>slurm</a:t>
            </a:r>
            <a:endParaRPr lang="en-US" dirty="0">
              <a:cs typeface="Arial"/>
            </a:endParaRPr>
          </a:p>
          <a:p>
            <a:pPr marL="269652" marR="5075" indent="-228411">
              <a:lnSpc>
                <a:spcPct val="100699"/>
              </a:lnSpc>
              <a:spcBef>
                <a:spcPts val="535"/>
              </a:spcBef>
              <a:buClr>
                <a:schemeClr val="tx1"/>
              </a:buClr>
              <a:tabLst>
                <a:tab pos="269652" algn="l"/>
              </a:tabLst>
            </a:pPr>
            <a:r>
              <a:rPr lang="en-US" spc="-95" dirty="0">
                <a:solidFill>
                  <a:srgbClr val="2F2B20"/>
                </a:solidFill>
                <a:cs typeface="Arial"/>
              </a:rPr>
              <a:t>You </a:t>
            </a:r>
            <a:r>
              <a:rPr lang="en-US" spc="6" dirty="0">
                <a:solidFill>
                  <a:srgbClr val="2F2B20"/>
                </a:solidFill>
                <a:cs typeface="Arial"/>
              </a:rPr>
              <a:t>can </a:t>
            </a:r>
            <a:r>
              <a:rPr lang="en-US" spc="-20" dirty="0">
                <a:solidFill>
                  <a:srgbClr val="2F2B20"/>
                </a:solidFill>
                <a:cs typeface="Arial"/>
              </a:rPr>
              <a:t>use </a:t>
            </a:r>
            <a:r>
              <a:rPr lang="en-US" spc="-50" dirty="0">
                <a:solidFill>
                  <a:srgbClr val="2F2B20"/>
                </a:solidFill>
                <a:cs typeface="Arial"/>
              </a:rPr>
              <a:t>a variety</a:t>
            </a:r>
            <a:r>
              <a:rPr lang="en-US" spc="26" dirty="0">
                <a:solidFill>
                  <a:srgbClr val="2F2B20"/>
                </a:solidFill>
                <a:cs typeface="Arial"/>
              </a:rPr>
              <a:t> </a:t>
            </a:r>
            <a:r>
              <a:rPr lang="en-US" spc="36" dirty="0">
                <a:solidFill>
                  <a:srgbClr val="2F2B20"/>
                </a:solidFill>
                <a:cs typeface="Arial"/>
              </a:rPr>
              <a:t>of </a:t>
            </a:r>
            <a:r>
              <a:rPr lang="en-US" dirty="0">
                <a:solidFill>
                  <a:srgbClr val="2F2B20"/>
                </a:solidFill>
                <a:cs typeface="Arial"/>
              </a:rPr>
              <a:t>flag</a:t>
            </a:r>
            <a:r>
              <a:rPr lang="en-US" spc="26" dirty="0">
                <a:solidFill>
                  <a:srgbClr val="2F2B20"/>
                </a:solidFill>
                <a:cs typeface="Arial"/>
              </a:rPr>
              <a:t> </a:t>
            </a:r>
            <a:r>
              <a:rPr lang="en-US" spc="-6" dirty="0">
                <a:solidFill>
                  <a:srgbClr val="2F2B20"/>
                </a:solidFill>
                <a:cs typeface="Arial"/>
              </a:rPr>
              <a:t>in </a:t>
            </a:r>
            <a:r>
              <a:rPr lang="en-US" spc="-50" dirty="0">
                <a:solidFill>
                  <a:srgbClr val="2F2B20"/>
                </a:solidFill>
                <a:cs typeface="Arial"/>
              </a:rPr>
              <a:t>a </a:t>
            </a:r>
            <a:r>
              <a:rPr lang="en-US" spc="36" dirty="0">
                <a:solidFill>
                  <a:srgbClr val="2F2B20"/>
                </a:solidFill>
                <a:cs typeface="Arial"/>
              </a:rPr>
              <a:t>batch script </a:t>
            </a:r>
            <a:r>
              <a:rPr lang="en-US" spc="10" dirty="0">
                <a:solidFill>
                  <a:srgbClr val="2F2B20"/>
                </a:solidFill>
                <a:cs typeface="Arial"/>
              </a:rPr>
              <a:t>or on </a:t>
            </a:r>
            <a:r>
              <a:rPr lang="en-US" spc="6" dirty="0">
                <a:solidFill>
                  <a:srgbClr val="2F2B20"/>
                </a:solidFill>
                <a:cs typeface="Arial"/>
              </a:rPr>
              <a:t>the </a:t>
            </a:r>
            <a:r>
              <a:rPr lang="en-US" spc="30" dirty="0">
                <a:solidFill>
                  <a:srgbClr val="2F2B20"/>
                </a:solidFill>
                <a:cs typeface="Arial"/>
              </a:rPr>
              <a:t>command</a:t>
            </a:r>
            <a:r>
              <a:rPr lang="en-US" spc="-46" dirty="0">
                <a:solidFill>
                  <a:srgbClr val="2F2B20"/>
                </a:solidFill>
                <a:cs typeface="Arial"/>
              </a:rPr>
              <a:t> </a:t>
            </a:r>
            <a:r>
              <a:rPr lang="en-US" spc="-16" dirty="0">
                <a:solidFill>
                  <a:srgbClr val="2F2B20"/>
                </a:solidFill>
                <a:cs typeface="Arial"/>
              </a:rPr>
              <a:t>line</a:t>
            </a:r>
            <a:endParaRPr lang="en-US" dirty="0">
              <a:cs typeface="Arial"/>
            </a:endParaRPr>
          </a:p>
          <a:p>
            <a:pPr marL="269652" indent="-228411">
              <a:spcBef>
                <a:spcPts val="555"/>
              </a:spcBef>
              <a:buClr>
                <a:schemeClr val="tx1"/>
              </a:buClr>
              <a:tabLst>
                <a:tab pos="269652" algn="l"/>
              </a:tabLst>
            </a:pPr>
            <a:r>
              <a:rPr lang="en-US" spc="-6" dirty="0">
                <a:solidFill>
                  <a:srgbClr val="2F2B20"/>
                </a:solidFill>
                <a:cs typeface="Arial"/>
              </a:rPr>
              <a:t>Useful </a:t>
            </a:r>
            <a:r>
              <a:rPr lang="en-US" spc="55" dirty="0">
                <a:solidFill>
                  <a:srgbClr val="2F2B20"/>
                </a:solidFill>
                <a:cs typeface="Arial"/>
              </a:rPr>
              <a:t>to </a:t>
            </a:r>
            <a:r>
              <a:rPr lang="en-US" spc="50" dirty="0">
                <a:solidFill>
                  <a:srgbClr val="2F2B20"/>
                </a:solidFill>
                <a:cs typeface="Arial"/>
              </a:rPr>
              <a:t>put </a:t>
            </a:r>
            <a:r>
              <a:rPr lang="en-US" spc="-6" dirty="0">
                <a:solidFill>
                  <a:srgbClr val="2F2B20"/>
                </a:solidFill>
                <a:cs typeface="Arial"/>
              </a:rPr>
              <a:t>in </a:t>
            </a:r>
            <a:r>
              <a:rPr lang="en-US" spc="36" dirty="0">
                <a:solidFill>
                  <a:srgbClr val="2F2B20"/>
                </a:solidFill>
                <a:cs typeface="Arial"/>
              </a:rPr>
              <a:t>script </a:t>
            </a:r>
            <a:r>
              <a:rPr lang="en-US" spc="16" dirty="0">
                <a:solidFill>
                  <a:srgbClr val="2F2B20"/>
                </a:solidFill>
                <a:cs typeface="Arial"/>
              </a:rPr>
              <a:t>so </a:t>
            </a:r>
            <a:r>
              <a:rPr lang="en-US" spc="-26" dirty="0">
                <a:solidFill>
                  <a:srgbClr val="2F2B20"/>
                </a:solidFill>
                <a:cs typeface="Arial"/>
              </a:rPr>
              <a:t>have </a:t>
            </a:r>
            <a:r>
              <a:rPr lang="en-US" spc="26" dirty="0">
                <a:solidFill>
                  <a:srgbClr val="2F2B20"/>
                </a:solidFill>
                <a:cs typeface="Arial"/>
              </a:rPr>
              <a:t>for </a:t>
            </a:r>
            <a:r>
              <a:rPr lang="en-US" dirty="0">
                <a:solidFill>
                  <a:srgbClr val="2F2B20"/>
                </a:solidFill>
                <a:cs typeface="Arial"/>
              </a:rPr>
              <a:t>future</a:t>
            </a:r>
            <a:r>
              <a:rPr lang="en-US" spc="-250" dirty="0">
                <a:solidFill>
                  <a:srgbClr val="2F2B20"/>
                </a:solidFill>
                <a:cs typeface="Arial"/>
              </a:rPr>
              <a:t> </a:t>
            </a:r>
            <a:r>
              <a:rPr lang="en-US" spc="-20" dirty="0">
                <a:solidFill>
                  <a:srgbClr val="2F2B20"/>
                </a:solidFill>
                <a:cs typeface="Arial"/>
              </a:rPr>
              <a:t>use</a:t>
            </a:r>
            <a:endParaRPr lang="en-US" dirty="0">
              <a:cs typeface="Arial"/>
            </a:endParaRPr>
          </a:p>
          <a:p>
            <a:pPr marL="269652" indent="-228411">
              <a:spcBef>
                <a:spcPts val="555"/>
              </a:spcBef>
              <a:buClr>
                <a:schemeClr val="tx1"/>
              </a:buClr>
              <a:tabLst>
                <a:tab pos="269652" algn="l"/>
              </a:tabLst>
            </a:pPr>
            <a:r>
              <a:rPr lang="en-US" spc="-10" dirty="0">
                <a:solidFill>
                  <a:srgbClr val="2F2B20"/>
                </a:solidFill>
                <a:cs typeface="Arial"/>
              </a:rPr>
              <a:t>Example:  </a:t>
            </a:r>
          </a:p>
          <a:p>
            <a:pPr marL="0" indent="0">
              <a:spcBef>
                <a:spcPts val="555"/>
              </a:spcBef>
              <a:buClr>
                <a:schemeClr val="tx1"/>
              </a:buClr>
              <a:buNone/>
              <a:tabLst>
                <a:tab pos="269652" algn="l"/>
              </a:tabLst>
            </a:pPr>
            <a:r>
              <a:rPr lang="en-US" spc="-10" dirty="0">
                <a:solidFill>
                  <a:srgbClr val="0070C0"/>
                </a:solidFill>
                <a:latin typeface="Consolas" panose="020B0609020204030204" pitchFamily="49" charset="0"/>
                <a:cs typeface="Consolas" panose="020B0609020204030204" pitchFamily="49" charset="0"/>
              </a:rPr>
              <a:t>		</a:t>
            </a:r>
            <a:r>
              <a:rPr lang="en-US" spc="-6" dirty="0" err="1">
                <a:solidFill>
                  <a:srgbClr val="0070C0"/>
                </a:solidFill>
                <a:latin typeface="Consolas" panose="020B0609020204030204" pitchFamily="49" charset="0"/>
                <a:cs typeface="Consolas" panose="020B0609020204030204" pitchFamily="49" charset="0"/>
              </a:rPr>
              <a:t>sbatch</a:t>
            </a:r>
            <a:r>
              <a:rPr lang="en-US" spc="-105" dirty="0">
                <a:solidFill>
                  <a:srgbClr val="0070C0"/>
                </a:solidFill>
                <a:latin typeface="Consolas" panose="020B0609020204030204" pitchFamily="49" charset="0"/>
                <a:cs typeface="Consolas" panose="020B0609020204030204" pitchFamily="49" charset="0"/>
              </a:rPr>
              <a:t> </a:t>
            </a:r>
            <a:r>
              <a:rPr lang="en-US" spc="-6" dirty="0" err="1">
                <a:solidFill>
                  <a:srgbClr val="0070C0"/>
                </a:solidFill>
                <a:latin typeface="Consolas" panose="020B0609020204030204" pitchFamily="49" charset="0"/>
                <a:cs typeface="Consolas" panose="020B0609020204030204" pitchFamily="49" charset="0"/>
              </a:rPr>
              <a:t>test.sh</a:t>
            </a:r>
            <a:r>
              <a:rPr lang="en-US" spc="-6" dirty="0">
                <a:solidFill>
                  <a:srgbClr val="0070C0"/>
                </a:solidFill>
                <a:latin typeface="Consolas" panose="020B0609020204030204" pitchFamily="49" charset="0"/>
                <a:cs typeface="Consolas" panose="020B0609020204030204" pitchFamily="49" charset="0"/>
              </a:rPr>
              <a:t>  </a:t>
            </a:r>
          </a:p>
          <a:p>
            <a:pPr marL="41241">
              <a:spcBef>
                <a:spcPts val="555"/>
              </a:spcBef>
              <a:buClr>
                <a:schemeClr val="tx1"/>
              </a:buClr>
              <a:tabLst>
                <a:tab pos="269652" algn="l"/>
              </a:tabLst>
            </a:pPr>
            <a:r>
              <a:rPr lang="en-US" spc="-69" dirty="0">
                <a:solidFill>
                  <a:srgbClr val="2F2B20"/>
                </a:solidFill>
                <a:cs typeface="Arial"/>
              </a:rPr>
              <a:t>OR</a:t>
            </a:r>
            <a:endParaRPr lang="en-US" dirty="0">
              <a:cs typeface="Arial"/>
            </a:endParaRPr>
          </a:p>
          <a:p>
            <a:pPr marL="0" indent="0">
              <a:spcBef>
                <a:spcPts val="355"/>
              </a:spcBef>
              <a:buClr>
                <a:schemeClr val="tx1"/>
              </a:buClr>
              <a:buNone/>
            </a:pPr>
            <a:r>
              <a:rPr lang="en-US" spc="-6" dirty="0">
                <a:solidFill>
                  <a:srgbClr val="0070C0"/>
                </a:solidFill>
                <a:latin typeface="Consolas" panose="020B0609020204030204" pitchFamily="49" charset="0"/>
                <a:cs typeface="Consolas" panose="020B0609020204030204" pitchFamily="49" charset="0"/>
              </a:rPr>
              <a:t>	</a:t>
            </a:r>
            <a:r>
              <a:rPr lang="en-US" spc="-6" dirty="0" err="1">
                <a:solidFill>
                  <a:srgbClr val="0070C0"/>
                </a:solidFill>
                <a:latin typeface="Consolas" panose="020B0609020204030204" pitchFamily="49" charset="0"/>
                <a:cs typeface="Consolas" panose="020B0609020204030204" pitchFamily="49" charset="0"/>
              </a:rPr>
              <a:t>sbatch</a:t>
            </a:r>
            <a:r>
              <a:rPr lang="en-US" spc="-6" dirty="0">
                <a:solidFill>
                  <a:srgbClr val="0070C0"/>
                </a:solidFill>
                <a:latin typeface="Consolas" panose="020B0609020204030204" pitchFamily="49" charset="0"/>
                <a:cs typeface="Consolas" panose="020B0609020204030204" pitchFamily="49" charset="0"/>
              </a:rPr>
              <a:t> --partition=</a:t>
            </a:r>
            <a:r>
              <a:rPr lang="en-US" spc="-6" dirty="0" err="1">
                <a:solidFill>
                  <a:srgbClr val="0070C0"/>
                </a:solidFill>
                <a:latin typeface="Consolas" panose="020B0609020204030204" pitchFamily="49" charset="0"/>
                <a:cs typeface="Consolas" panose="020B0609020204030204" pitchFamily="49" charset="0"/>
              </a:rPr>
              <a:t>shas</a:t>
            </a:r>
            <a:r>
              <a:rPr lang="en-US" spc="-30" dirty="0">
                <a:solidFill>
                  <a:srgbClr val="0070C0"/>
                </a:solidFill>
                <a:latin typeface="Consolas" panose="020B0609020204030204" pitchFamily="49" charset="0"/>
                <a:cs typeface="Consolas" panose="020B0609020204030204" pitchFamily="49" charset="0"/>
              </a:rPr>
              <a:t> </a:t>
            </a:r>
            <a:r>
              <a:rPr lang="en-US" spc="-6" dirty="0" err="1">
                <a:solidFill>
                  <a:srgbClr val="0070C0"/>
                </a:solidFill>
                <a:latin typeface="Consolas" panose="020B0609020204030204" pitchFamily="49" charset="0"/>
                <a:cs typeface="Consolas" panose="020B0609020204030204" pitchFamily="49" charset="0"/>
              </a:rPr>
              <a:t>test.sh</a:t>
            </a:r>
            <a:endParaRPr lang="en-US" dirty="0">
              <a:solidFill>
                <a:srgbClr val="0070C0"/>
              </a:solidFill>
              <a:latin typeface="Consolas" panose="020B0609020204030204" pitchFamily="49" charset="0"/>
              <a:cs typeface="Consolas" panose="020B0609020204030204" pitchFamily="49" charset="0"/>
            </a:endParaRPr>
          </a:p>
          <a:p>
            <a:endParaRPr lang="en-US" dirty="0"/>
          </a:p>
        </p:txBody>
      </p:sp>
      <p:sp>
        <p:nvSpPr>
          <p:cNvPr id="4" name="object 4"/>
          <p:cNvSpPr txBox="1"/>
          <p:nvPr/>
        </p:nvSpPr>
        <p:spPr>
          <a:xfrm>
            <a:off x="4702185" y="5862597"/>
            <a:ext cx="2787631" cy="222483"/>
          </a:xfrm>
          <a:prstGeom prst="rect">
            <a:avLst/>
          </a:prstGeom>
        </p:spPr>
        <p:txBody>
          <a:bodyPr vert="horz" wrap="square" lIns="0" tIns="14591" rIns="0" bIns="0" rtlCol="0">
            <a:spAutoFit/>
          </a:bodyPr>
          <a:lstStyle/>
          <a:p>
            <a:pPr marL="12689">
              <a:spcBef>
                <a:spcPts val="113"/>
              </a:spcBef>
            </a:pPr>
            <a:r>
              <a:rPr sz="1350" spc="-10" dirty="0">
                <a:solidFill>
                  <a:srgbClr val="2F2B20"/>
                </a:solidFill>
                <a:latin typeface="Calibri"/>
                <a:cs typeface="Calibri"/>
                <a:hlinkClick r:id="rId2"/>
              </a:rPr>
              <a:t>http://slurm.schedmd.com/sbatch.html</a:t>
            </a:r>
            <a:endParaRPr sz="1350" dirty="0">
              <a:latin typeface="Calibri"/>
              <a:cs typeface="Calibri"/>
            </a:endParaRPr>
          </a:p>
        </p:txBody>
      </p:sp>
      <p:sp>
        <p:nvSpPr>
          <p:cNvPr id="3" name="Date Placeholder 2">
            <a:extLst>
              <a:ext uri="{FF2B5EF4-FFF2-40B4-BE49-F238E27FC236}">
                <a16:creationId xmlns:a16="http://schemas.microsoft.com/office/drawing/2014/main" id="{E4B82E9C-4940-1643-8E71-5711EC354C00}"/>
              </a:ext>
            </a:extLst>
          </p:cNvPr>
          <p:cNvSpPr>
            <a:spLocks noGrp="1"/>
          </p:cNvSpPr>
          <p:nvPr>
            <p:ph type="dt" sz="half" idx="10"/>
          </p:nvPr>
        </p:nvSpPr>
        <p:spPr/>
        <p:txBody>
          <a:bodyPr/>
          <a:lstStyle/>
          <a:p>
            <a:fld id="{BC5A9D9C-513D-3C42-BBEF-A85537C43881}" type="datetime1">
              <a:rPr lang="en-US" smtClean="0"/>
              <a:t>2/13/19</a:t>
            </a:fld>
            <a:endParaRPr lang="en-US"/>
          </a:p>
        </p:txBody>
      </p:sp>
      <p:sp>
        <p:nvSpPr>
          <p:cNvPr id="5" name="Footer Placeholder 4">
            <a:extLst>
              <a:ext uri="{FF2B5EF4-FFF2-40B4-BE49-F238E27FC236}">
                <a16:creationId xmlns:a16="http://schemas.microsoft.com/office/drawing/2014/main" id="{9E5563F2-5DC1-B74A-9B58-ECA435E15444}"/>
              </a:ext>
            </a:extLst>
          </p:cNvPr>
          <p:cNvSpPr>
            <a:spLocks noGrp="1"/>
          </p:cNvSpPr>
          <p:nvPr>
            <p:ph type="ftr" sz="quarter" idx="11"/>
          </p:nvPr>
        </p:nvSpPr>
        <p:spPr/>
        <p:txBody>
          <a:bodyPr/>
          <a:lstStyle/>
          <a:p>
            <a:r>
              <a:rPr lang="en-US"/>
              <a:t>Job Submission and Load Balancer</a:t>
            </a:r>
          </a:p>
        </p:txBody>
      </p:sp>
      <p:sp>
        <p:nvSpPr>
          <p:cNvPr id="6" name="Slide Number Placeholder 5">
            <a:extLst>
              <a:ext uri="{FF2B5EF4-FFF2-40B4-BE49-F238E27FC236}">
                <a16:creationId xmlns:a16="http://schemas.microsoft.com/office/drawing/2014/main" id="{836F11D6-68EE-3147-BA1A-8E2EE4527A3D}"/>
              </a:ext>
            </a:extLst>
          </p:cNvPr>
          <p:cNvSpPr>
            <a:spLocks noGrp="1"/>
          </p:cNvSpPr>
          <p:nvPr>
            <p:ph type="sldNum" sz="quarter" idx="12"/>
          </p:nvPr>
        </p:nvSpPr>
        <p:spPr/>
        <p:txBody>
          <a:bodyPr/>
          <a:lstStyle/>
          <a:p>
            <a:fld id="{DD321DBF-325B-3546-BAAF-4F6E3B3181FF}" type="slidenum">
              <a:rPr lang="en-US" smtClean="0"/>
              <a:t>8</a:t>
            </a:fld>
            <a:endParaRPr lang="en-US"/>
          </a:p>
        </p:txBody>
      </p:sp>
    </p:spTree>
    <p:extLst>
      <p:ext uri="{BB962C8B-B14F-4D97-AF65-F5344CB8AC3E}">
        <p14:creationId xmlns:p14="http://schemas.microsoft.com/office/powerpoint/2010/main" val="3045902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63958" y="1451890"/>
            <a:ext cx="8174764" cy="702104"/>
          </a:xfrm>
          <a:prstGeom prst="rect">
            <a:avLst/>
          </a:prstGeom>
        </p:spPr>
        <p:txBody>
          <a:bodyPr vert="horz" wrap="square" lIns="0" tIns="12689" rIns="0" bIns="0" rtlCol="0">
            <a:spAutoFit/>
          </a:bodyPr>
          <a:lstStyle/>
          <a:p>
            <a:pPr marL="12689">
              <a:spcBef>
                <a:spcPts val="99"/>
              </a:spcBef>
              <a:tabLst>
                <a:tab pos="3711044" algn="l"/>
              </a:tabLst>
            </a:pPr>
            <a:r>
              <a:rPr lang="en-US" sz="2198" dirty="0">
                <a:solidFill>
                  <a:srgbClr val="2F2B20"/>
                </a:solidFill>
                <a:latin typeface="Helvetica" pitchFamily="2" charset="0"/>
                <a:cs typeface="Courier New"/>
              </a:rPr>
              <a:t>Specified at command line or in job script as… </a:t>
            </a:r>
          </a:p>
          <a:p>
            <a:pPr marL="12689">
              <a:spcBef>
                <a:spcPts val="99"/>
              </a:spcBef>
              <a:tabLst>
                <a:tab pos="3711044" algn="l"/>
              </a:tabLst>
            </a:pPr>
            <a:r>
              <a:rPr sz="2198" dirty="0">
                <a:solidFill>
                  <a:srgbClr val="0070C0"/>
                </a:solidFill>
                <a:latin typeface="Consolas" panose="020B0609020204030204" pitchFamily="49" charset="0"/>
                <a:cs typeface="Consolas" panose="020B0609020204030204" pitchFamily="49" charset="0"/>
              </a:rPr>
              <a:t>#SBATCH </a:t>
            </a:r>
            <a:r>
              <a:rPr sz="2198" dirty="0">
                <a:solidFill>
                  <a:srgbClr val="FF0000"/>
                </a:solidFill>
                <a:latin typeface="Consolas" panose="020B0609020204030204" pitchFamily="49" charset="0"/>
                <a:cs typeface="Consolas" panose="020B0609020204030204" pitchFamily="49" charset="0"/>
              </a:rPr>
              <a:t>&lt;options&gt;</a:t>
            </a:r>
            <a:r>
              <a:rPr lang="en-US" sz="2198" dirty="0">
                <a:solidFill>
                  <a:srgbClr val="FF0000"/>
                </a:solidFill>
                <a:latin typeface="Consolas" panose="020B0609020204030204" pitchFamily="49" charset="0"/>
                <a:cs typeface="Consolas" panose="020B0609020204030204" pitchFamily="49" charset="0"/>
              </a:rPr>
              <a:t> </a:t>
            </a:r>
            <a:r>
              <a:rPr lang="en-US" sz="2198" dirty="0">
                <a:solidFill>
                  <a:srgbClr val="2F2B20"/>
                </a:solidFill>
                <a:latin typeface="Helvetica" pitchFamily="2" charset="0"/>
                <a:cs typeface="Courier New"/>
              </a:rPr>
              <a:t>…where options include: </a:t>
            </a:r>
            <a:endParaRPr sz="2198" dirty="0">
              <a:latin typeface="Helvetica" pitchFamily="2" charset="0"/>
              <a:cs typeface="Courier New"/>
            </a:endParaRPr>
          </a:p>
        </p:txBody>
      </p:sp>
      <p:sp>
        <p:nvSpPr>
          <p:cNvPr id="6" name="object 6"/>
          <p:cNvSpPr txBox="1">
            <a:spLocks noGrp="1"/>
          </p:cNvSpPr>
          <p:nvPr>
            <p:ph type="title"/>
          </p:nvPr>
        </p:nvSpPr>
        <p:spPr>
          <a:xfrm>
            <a:off x="863958" y="343050"/>
            <a:ext cx="10515600" cy="1325563"/>
          </a:xfrm>
        </p:spPr>
        <p:txBody>
          <a:bodyPr/>
          <a:lstStyle/>
          <a:p>
            <a:r>
              <a:rPr lang="en-US" dirty="0"/>
              <a:t>SBATCH Options</a:t>
            </a:r>
          </a:p>
        </p:txBody>
      </p:sp>
      <p:sp>
        <p:nvSpPr>
          <p:cNvPr id="3" name="object 3"/>
          <p:cNvSpPr txBox="1"/>
          <p:nvPr/>
        </p:nvSpPr>
        <p:spPr>
          <a:xfrm>
            <a:off x="863958" y="2253161"/>
            <a:ext cx="3057144" cy="3347059"/>
          </a:xfrm>
          <a:prstGeom prst="rect">
            <a:avLst/>
          </a:prstGeom>
        </p:spPr>
        <p:txBody>
          <a:bodyPr vert="horz" wrap="square" lIns="0" tIns="12689" rIns="0" bIns="0" rtlCol="0">
            <a:spAutoFit/>
          </a:bodyPr>
          <a:lstStyle/>
          <a:p>
            <a:pPr marL="241100" indent="-228411">
              <a:lnSpc>
                <a:spcPts val="2634"/>
              </a:lnSpc>
              <a:spcBef>
                <a:spcPts val="99"/>
              </a:spcBef>
              <a:buClr>
                <a:srgbClr val="A9A57C"/>
              </a:buClr>
              <a:buChar char="•"/>
              <a:tabLst>
                <a:tab pos="240465" algn="l"/>
                <a:tab pos="241100" algn="l"/>
              </a:tabLst>
            </a:pPr>
            <a:r>
              <a:rPr sz="2198" spc="6" dirty="0">
                <a:solidFill>
                  <a:srgbClr val="2F2B20"/>
                </a:solidFill>
                <a:latin typeface="Arial"/>
                <a:cs typeface="Arial"/>
              </a:rPr>
              <a:t>Allocation:</a:t>
            </a:r>
            <a:endParaRPr sz="2198" dirty="0">
              <a:latin typeface="Arial"/>
              <a:cs typeface="Arial"/>
            </a:endParaRPr>
          </a:p>
          <a:p>
            <a:pPr marL="241100" indent="-228411">
              <a:lnSpc>
                <a:spcPts val="2634"/>
              </a:lnSpc>
              <a:buClr>
                <a:srgbClr val="A9A57C"/>
              </a:buClr>
              <a:buChar char="•"/>
              <a:tabLst>
                <a:tab pos="240465" algn="l"/>
                <a:tab pos="241100" algn="l"/>
              </a:tabLst>
            </a:pPr>
            <a:r>
              <a:rPr sz="2198" dirty="0">
                <a:solidFill>
                  <a:srgbClr val="2F2B20"/>
                </a:solidFill>
                <a:latin typeface="Arial"/>
                <a:cs typeface="Arial"/>
              </a:rPr>
              <a:t>Partition:</a:t>
            </a:r>
            <a:endParaRPr sz="2198" dirty="0">
              <a:latin typeface="Arial"/>
              <a:cs typeface="Arial"/>
            </a:endParaRPr>
          </a:p>
          <a:p>
            <a:pPr marL="241100" indent="-228411">
              <a:lnSpc>
                <a:spcPts val="2634"/>
              </a:lnSpc>
              <a:spcBef>
                <a:spcPts val="26"/>
              </a:spcBef>
              <a:buClr>
                <a:srgbClr val="A9A57C"/>
              </a:buClr>
              <a:buChar char="•"/>
              <a:tabLst>
                <a:tab pos="240465" algn="l"/>
                <a:tab pos="241100" algn="l"/>
              </a:tabLst>
            </a:pPr>
            <a:r>
              <a:rPr sz="2198" dirty="0">
                <a:solidFill>
                  <a:srgbClr val="2F2B20"/>
                </a:solidFill>
                <a:latin typeface="Arial"/>
                <a:cs typeface="Arial"/>
              </a:rPr>
              <a:t>Sending</a:t>
            </a:r>
            <a:r>
              <a:rPr sz="2198" spc="-16" dirty="0">
                <a:solidFill>
                  <a:srgbClr val="2F2B20"/>
                </a:solidFill>
                <a:latin typeface="Arial"/>
                <a:cs typeface="Arial"/>
              </a:rPr>
              <a:t> </a:t>
            </a:r>
            <a:r>
              <a:rPr sz="2198" spc="-10" dirty="0">
                <a:solidFill>
                  <a:srgbClr val="2F2B20"/>
                </a:solidFill>
                <a:latin typeface="Arial"/>
                <a:cs typeface="Arial"/>
              </a:rPr>
              <a:t>emails:</a:t>
            </a:r>
            <a:endParaRPr sz="2198" dirty="0">
              <a:latin typeface="Arial"/>
              <a:cs typeface="Arial"/>
            </a:endParaRPr>
          </a:p>
          <a:p>
            <a:pPr marL="241100" indent="-228411">
              <a:lnSpc>
                <a:spcPts val="2634"/>
              </a:lnSpc>
              <a:buClr>
                <a:srgbClr val="A9A57C"/>
              </a:buClr>
              <a:buChar char="•"/>
              <a:tabLst>
                <a:tab pos="240465" algn="l"/>
                <a:tab pos="241100" algn="l"/>
              </a:tabLst>
            </a:pPr>
            <a:r>
              <a:rPr sz="2198" spc="-30" dirty="0">
                <a:solidFill>
                  <a:srgbClr val="2F2B20"/>
                </a:solidFill>
                <a:latin typeface="Arial"/>
                <a:cs typeface="Arial"/>
              </a:rPr>
              <a:t>Email</a:t>
            </a:r>
            <a:r>
              <a:rPr sz="2198" spc="-6" dirty="0">
                <a:solidFill>
                  <a:srgbClr val="2F2B20"/>
                </a:solidFill>
                <a:latin typeface="Arial"/>
                <a:cs typeface="Arial"/>
              </a:rPr>
              <a:t> </a:t>
            </a:r>
            <a:r>
              <a:rPr sz="2198" dirty="0">
                <a:solidFill>
                  <a:srgbClr val="2F2B20"/>
                </a:solidFill>
                <a:latin typeface="Arial"/>
                <a:cs typeface="Arial"/>
              </a:rPr>
              <a:t>address:</a:t>
            </a:r>
            <a:endParaRPr sz="2198" dirty="0">
              <a:latin typeface="Arial"/>
              <a:cs typeface="Arial"/>
            </a:endParaRPr>
          </a:p>
          <a:p>
            <a:pPr marL="241100" indent="-228411">
              <a:lnSpc>
                <a:spcPts val="2634"/>
              </a:lnSpc>
              <a:buClr>
                <a:srgbClr val="A9A57C"/>
              </a:buClr>
              <a:buChar char="•"/>
              <a:tabLst>
                <a:tab pos="240465" algn="l"/>
                <a:tab pos="241100" algn="l"/>
              </a:tabLst>
            </a:pPr>
            <a:r>
              <a:rPr sz="2198" spc="6" dirty="0">
                <a:solidFill>
                  <a:srgbClr val="2F2B20"/>
                </a:solidFill>
                <a:latin typeface="Arial"/>
                <a:cs typeface="Arial"/>
              </a:rPr>
              <a:t>Number </a:t>
            </a:r>
            <a:r>
              <a:rPr sz="2198" spc="30" dirty="0">
                <a:solidFill>
                  <a:srgbClr val="2F2B20"/>
                </a:solidFill>
                <a:latin typeface="Arial"/>
                <a:cs typeface="Arial"/>
              </a:rPr>
              <a:t>of</a:t>
            </a:r>
            <a:r>
              <a:rPr sz="2198" spc="-69" dirty="0">
                <a:solidFill>
                  <a:srgbClr val="2F2B20"/>
                </a:solidFill>
                <a:latin typeface="Arial"/>
                <a:cs typeface="Arial"/>
              </a:rPr>
              <a:t> </a:t>
            </a:r>
            <a:r>
              <a:rPr sz="2198" spc="6" dirty="0">
                <a:solidFill>
                  <a:srgbClr val="2F2B20"/>
                </a:solidFill>
                <a:latin typeface="Arial"/>
                <a:cs typeface="Arial"/>
              </a:rPr>
              <a:t>nodes:</a:t>
            </a:r>
            <a:endParaRPr sz="2198" dirty="0">
              <a:latin typeface="Arial"/>
              <a:cs typeface="Arial"/>
            </a:endParaRPr>
          </a:p>
          <a:p>
            <a:pPr marL="241100" indent="-228411">
              <a:lnSpc>
                <a:spcPts val="2634"/>
              </a:lnSpc>
              <a:buClr>
                <a:srgbClr val="A9A57C"/>
              </a:buClr>
              <a:buChar char="•"/>
              <a:tabLst>
                <a:tab pos="240465" algn="l"/>
                <a:tab pos="241100" algn="l"/>
              </a:tabLst>
            </a:pPr>
            <a:r>
              <a:rPr lang="en-US" sz="2198" spc="-6" dirty="0">
                <a:solidFill>
                  <a:srgbClr val="2F2B20"/>
                </a:solidFill>
                <a:latin typeface="Arial"/>
                <a:cs typeface="Arial"/>
              </a:rPr>
              <a:t>Number of Tasks</a:t>
            </a:r>
          </a:p>
          <a:p>
            <a:pPr marL="241100" indent="-228411">
              <a:lnSpc>
                <a:spcPts val="2634"/>
              </a:lnSpc>
              <a:buClr>
                <a:srgbClr val="A9A57C"/>
              </a:buClr>
              <a:buChar char="•"/>
              <a:tabLst>
                <a:tab pos="240465" algn="l"/>
                <a:tab pos="241100" algn="l"/>
              </a:tabLst>
            </a:pPr>
            <a:r>
              <a:rPr sz="2198" spc="-6" dirty="0">
                <a:solidFill>
                  <a:srgbClr val="2F2B20"/>
                </a:solidFill>
                <a:latin typeface="Arial"/>
                <a:cs typeface="Arial"/>
              </a:rPr>
              <a:t>Quality </a:t>
            </a:r>
            <a:r>
              <a:rPr sz="2198" spc="30" dirty="0">
                <a:solidFill>
                  <a:srgbClr val="2F2B20"/>
                </a:solidFill>
                <a:latin typeface="Arial"/>
                <a:cs typeface="Arial"/>
              </a:rPr>
              <a:t>of</a:t>
            </a:r>
            <a:r>
              <a:rPr sz="2198" spc="-20" dirty="0">
                <a:solidFill>
                  <a:srgbClr val="2F2B20"/>
                </a:solidFill>
                <a:latin typeface="Arial"/>
                <a:cs typeface="Arial"/>
              </a:rPr>
              <a:t> </a:t>
            </a:r>
            <a:r>
              <a:rPr sz="2198" spc="-6" dirty="0">
                <a:solidFill>
                  <a:srgbClr val="2F2B20"/>
                </a:solidFill>
                <a:latin typeface="Arial"/>
                <a:cs typeface="Arial"/>
              </a:rPr>
              <a:t>service:</a:t>
            </a:r>
            <a:endParaRPr sz="2198" dirty="0">
              <a:latin typeface="Arial"/>
              <a:cs typeface="Arial"/>
            </a:endParaRPr>
          </a:p>
          <a:p>
            <a:pPr marL="241100" indent="-228411">
              <a:lnSpc>
                <a:spcPts val="2634"/>
              </a:lnSpc>
              <a:buClr>
                <a:srgbClr val="A9A57C"/>
              </a:buClr>
              <a:buChar char="•"/>
              <a:tabLst>
                <a:tab pos="240465" algn="l"/>
                <a:tab pos="241100" algn="l"/>
              </a:tabLst>
            </a:pPr>
            <a:r>
              <a:rPr sz="2198" spc="-10" dirty="0">
                <a:solidFill>
                  <a:srgbClr val="2F2B20"/>
                </a:solidFill>
                <a:latin typeface="Arial"/>
                <a:cs typeface="Arial"/>
              </a:rPr>
              <a:t>Reservation:</a:t>
            </a:r>
            <a:endParaRPr sz="2198" dirty="0">
              <a:latin typeface="Arial"/>
              <a:cs typeface="Arial"/>
            </a:endParaRPr>
          </a:p>
          <a:p>
            <a:pPr marL="241100" indent="-228411">
              <a:lnSpc>
                <a:spcPts val="2634"/>
              </a:lnSpc>
              <a:spcBef>
                <a:spcPts val="26"/>
              </a:spcBef>
              <a:buClr>
                <a:srgbClr val="A9A57C"/>
              </a:buClr>
              <a:buChar char="•"/>
              <a:tabLst>
                <a:tab pos="240465" algn="l"/>
                <a:tab pos="241100" algn="l"/>
              </a:tabLst>
            </a:pPr>
            <a:r>
              <a:rPr sz="2198" spc="-46" dirty="0">
                <a:solidFill>
                  <a:srgbClr val="2F2B20"/>
                </a:solidFill>
                <a:latin typeface="Arial"/>
                <a:cs typeface="Arial"/>
              </a:rPr>
              <a:t>Wall</a:t>
            </a:r>
            <a:r>
              <a:rPr sz="2198" spc="-6" dirty="0">
                <a:solidFill>
                  <a:srgbClr val="2F2B20"/>
                </a:solidFill>
                <a:latin typeface="Arial"/>
                <a:cs typeface="Arial"/>
              </a:rPr>
              <a:t> </a:t>
            </a:r>
            <a:r>
              <a:rPr sz="2198" spc="6" dirty="0">
                <a:solidFill>
                  <a:srgbClr val="2F2B20"/>
                </a:solidFill>
                <a:latin typeface="Arial"/>
                <a:cs typeface="Arial"/>
              </a:rPr>
              <a:t>time:</a:t>
            </a:r>
            <a:endParaRPr sz="2198" dirty="0">
              <a:latin typeface="Arial"/>
              <a:cs typeface="Arial"/>
            </a:endParaRPr>
          </a:p>
          <a:p>
            <a:pPr marL="241100" indent="-228411">
              <a:lnSpc>
                <a:spcPts val="2634"/>
              </a:lnSpc>
              <a:buClr>
                <a:srgbClr val="A9A57C"/>
              </a:buClr>
              <a:buChar char="•"/>
              <a:tabLst>
                <a:tab pos="240465" algn="l"/>
                <a:tab pos="241100" algn="l"/>
              </a:tabLst>
            </a:pPr>
            <a:r>
              <a:rPr sz="2198" spc="50" dirty="0">
                <a:solidFill>
                  <a:srgbClr val="2F2B20"/>
                </a:solidFill>
                <a:latin typeface="Arial"/>
                <a:cs typeface="Arial"/>
              </a:rPr>
              <a:t>Job</a:t>
            </a:r>
            <a:r>
              <a:rPr sz="2198" spc="-16" dirty="0">
                <a:solidFill>
                  <a:srgbClr val="2F2B20"/>
                </a:solidFill>
                <a:latin typeface="Arial"/>
                <a:cs typeface="Arial"/>
              </a:rPr>
              <a:t> </a:t>
            </a:r>
            <a:r>
              <a:rPr sz="2198" spc="-10" dirty="0">
                <a:solidFill>
                  <a:srgbClr val="2F2B20"/>
                </a:solidFill>
                <a:latin typeface="Arial"/>
                <a:cs typeface="Arial"/>
              </a:rPr>
              <a:t>Name:</a:t>
            </a:r>
            <a:endParaRPr sz="2198" dirty="0">
              <a:latin typeface="Arial"/>
              <a:cs typeface="Arial"/>
            </a:endParaRPr>
          </a:p>
        </p:txBody>
      </p:sp>
      <p:sp>
        <p:nvSpPr>
          <p:cNvPr id="4" name="object 4"/>
          <p:cNvSpPr txBox="1"/>
          <p:nvPr/>
        </p:nvSpPr>
        <p:spPr>
          <a:xfrm>
            <a:off x="4886147" y="2226971"/>
            <a:ext cx="3326415" cy="3373249"/>
          </a:xfrm>
          <a:prstGeom prst="rect">
            <a:avLst/>
          </a:prstGeom>
        </p:spPr>
        <p:txBody>
          <a:bodyPr vert="horz" wrap="square" lIns="0" tIns="118001" rIns="0" bIns="0" rtlCol="0">
            <a:spAutoFit/>
          </a:bodyPr>
          <a:lstStyle/>
          <a:p>
            <a:pPr marL="12689">
              <a:spcBef>
                <a:spcPts val="929"/>
              </a:spcBef>
            </a:pPr>
            <a:r>
              <a:rPr sz="1498" spc="-6" dirty="0">
                <a:solidFill>
                  <a:srgbClr val="0070C0"/>
                </a:solidFill>
                <a:latin typeface="Consolas" panose="020B0609020204030204" pitchFamily="49" charset="0"/>
                <a:cs typeface="Consolas" panose="020B0609020204030204" pitchFamily="49" charset="0"/>
              </a:rPr>
              <a:t>--account=</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account_n</a:t>
            </a:r>
            <a:r>
              <a:rPr lang="en-US" sz="1498" spc="-6" dirty="0" err="1">
                <a:solidFill>
                  <a:srgbClr val="FF0000"/>
                </a:solidFill>
                <a:latin typeface="Consolas" panose="020B0609020204030204" pitchFamily="49" charset="0"/>
                <a:cs typeface="Consolas" panose="020B0609020204030204" pitchFamily="49" charset="0"/>
              </a:rPr>
              <a:t>ame</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--partition=</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partition_name</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64"/>
              </a:spcBef>
            </a:pPr>
            <a:r>
              <a:rPr sz="1498" spc="-6" dirty="0">
                <a:solidFill>
                  <a:srgbClr val="0070C0"/>
                </a:solidFill>
                <a:latin typeface="Consolas" panose="020B0609020204030204" pitchFamily="49" charset="0"/>
                <a:cs typeface="Consolas" panose="020B0609020204030204" pitchFamily="49" charset="0"/>
              </a:rPr>
              <a:t>--mail-type=</a:t>
            </a:r>
            <a:r>
              <a:rPr sz="1498" spc="-6" dirty="0">
                <a:solidFill>
                  <a:srgbClr val="FF0000"/>
                </a:solidFill>
                <a:latin typeface="Consolas" panose="020B0609020204030204" pitchFamily="49" charset="0"/>
                <a:cs typeface="Consolas" panose="020B0609020204030204" pitchFamily="49" charset="0"/>
              </a:rPr>
              <a:t>&lt;type&gt;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--mail-user=</a:t>
            </a:r>
            <a:r>
              <a:rPr sz="1498" spc="-6" dirty="0">
                <a:solidFill>
                  <a:srgbClr val="FF0000"/>
                </a:solidFill>
                <a:latin typeface="Consolas" panose="020B0609020204030204" pitchFamily="49" charset="0"/>
                <a:cs typeface="Consolas" panose="020B0609020204030204" pitchFamily="49" charset="0"/>
              </a:rPr>
              <a:t>&lt;user&gt;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--nodes=</a:t>
            </a:r>
            <a:r>
              <a:rPr sz="1498" spc="-6" dirty="0">
                <a:solidFill>
                  <a:srgbClr val="FF0000"/>
                </a:solidFill>
                <a:latin typeface="Consolas" panose="020B0609020204030204" pitchFamily="49" charset="0"/>
                <a:cs typeface="Consolas" panose="020B0609020204030204" pitchFamily="49" charset="0"/>
              </a:rPr>
              <a:t>&lt;nodes&gt;</a:t>
            </a:r>
            <a:endParaRPr lang="en-US" sz="1498" spc="-6" dirty="0">
              <a:solidFill>
                <a:srgbClr val="FF0000"/>
              </a:solidFill>
              <a:latin typeface="Consolas" panose="020B0609020204030204" pitchFamily="49" charset="0"/>
              <a:cs typeface="Consolas" panose="020B0609020204030204" pitchFamily="49" charset="0"/>
            </a:endParaRPr>
          </a:p>
          <a:p>
            <a:pPr marL="12689">
              <a:spcBef>
                <a:spcPts val="834"/>
              </a:spcBef>
            </a:pPr>
            <a:r>
              <a:rPr lang="en-US" sz="1498" spc="-6" dirty="0">
                <a:solidFill>
                  <a:srgbClr val="0070C0"/>
                </a:solidFill>
                <a:latin typeface="Consolas" panose="020B0609020204030204" pitchFamily="49" charset="0"/>
                <a:cs typeface="Consolas" panose="020B0609020204030204" pitchFamily="49" charset="0"/>
              </a:rPr>
              <a:t>--</a:t>
            </a:r>
            <a:r>
              <a:rPr lang="en-US" sz="1498" spc="-6" dirty="0" err="1">
                <a:solidFill>
                  <a:srgbClr val="0070C0"/>
                </a:solidFill>
                <a:latin typeface="Consolas" panose="020B0609020204030204" pitchFamily="49" charset="0"/>
                <a:cs typeface="Consolas" panose="020B0609020204030204" pitchFamily="49" charset="0"/>
              </a:rPr>
              <a:t>ntasks</a:t>
            </a:r>
            <a:r>
              <a:rPr lang="en-US" sz="1498" spc="-6" dirty="0">
                <a:solidFill>
                  <a:srgbClr val="0070C0"/>
                </a:solidFill>
                <a:latin typeface="Consolas" panose="020B0609020204030204" pitchFamily="49" charset="0"/>
                <a:cs typeface="Consolas" panose="020B0609020204030204" pitchFamily="49" charset="0"/>
              </a:rPr>
              <a:t>=</a:t>
            </a:r>
            <a:r>
              <a:rPr lang="en-US" sz="1498" spc="-6" dirty="0">
                <a:solidFill>
                  <a:srgbClr val="FF0000"/>
                </a:solidFill>
                <a:latin typeface="Consolas" panose="020B0609020204030204" pitchFamily="49" charset="0"/>
                <a:cs typeface="Consolas" panose="020B0609020204030204" pitchFamily="49" charset="0"/>
              </a:rPr>
              <a:t>&lt;number-of-tasks&gt;</a:t>
            </a:r>
            <a:endParaRPr sz="1498" dirty="0">
              <a:solidFill>
                <a:srgbClr val="FF0000"/>
              </a:solidFill>
              <a:latin typeface="Consolas" panose="020B0609020204030204" pitchFamily="49" charset="0"/>
              <a:cs typeface="Consolas" panose="020B0609020204030204" pitchFamily="49" charset="0"/>
            </a:endParaRPr>
          </a:p>
          <a:p>
            <a:pPr marL="12689">
              <a:spcBef>
                <a:spcPts val="828"/>
              </a:spcBef>
            </a:pPr>
            <a:r>
              <a:rPr sz="1498" spc="-6" dirty="0">
                <a:solidFill>
                  <a:srgbClr val="0070C0"/>
                </a:solidFill>
                <a:latin typeface="Consolas" panose="020B0609020204030204" pitchFamily="49" charset="0"/>
                <a:cs typeface="Consolas" panose="020B0609020204030204" pitchFamily="49" charset="0"/>
              </a:rPr>
              <a:t>--</a:t>
            </a:r>
            <a:r>
              <a:rPr sz="1498" spc="-6" dirty="0" err="1">
                <a:solidFill>
                  <a:srgbClr val="0070C0"/>
                </a:solidFill>
                <a:latin typeface="Consolas" panose="020B0609020204030204" pitchFamily="49" charset="0"/>
                <a:cs typeface="Consolas" panose="020B0609020204030204" pitchFamily="49" charset="0"/>
              </a:rPr>
              <a:t>qos</a:t>
            </a:r>
            <a:r>
              <a:rPr sz="1498" spc="-6" dirty="0">
                <a:solidFill>
                  <a:srgbClr val="0070C0"/>
                </a:solidFill>
                <a:latin typeface="Consolas" panose="020B0609020204030204" pitchFamily="49" charset="0"/>
                <a:cs typeface="Consolas" panose="020B0609020204030204" pitchFamily="49" charset="0"/>
              </a:rPr>
              <a:t>=</a:t>
            </a:r>
            <a:r>
              <a:rPr sz="1498" spc="-6" dirty="0">
                <a:solidFill>
                  <a:srgbClr val="FF0000"/>
                </a:solidFill>
                <a:latin typeface="Consolas" panose="020B0609020204030204" pitchFamily="49" charset="0"/>
                <a:cs typeface="Consolas" panose="020B0609020204030204" pitchFamily="49" charset="0"/>
              </a:rPr>
              <a:t>&lt;</a:t>
            </a:r>
            <a:r>
              <a:rPr sz="1498" spc="-6" dirty="0" err="1">
                <a:solidFill>
                  <a:srgbClr val="FF0000"/>
                </a:solidFill>
                <a:latin typeface="Consolas" panose="020B0609020204030204" pitchFamily="49" charset="0"/>
                <a:cs typeface="Consolas" panose="020B0609020204030204" pitchFamily="49" charset="0"/>
              </a:rPr>
              <a:t>qos</a:t>
            </a:r>
            <a:r>
              <a:rPr sz="1498" spc="-6" dirty="0">
                <a:solidFill>
                  <a:srgbClr val="FF0000"/>
                </a:solidFill>
                <a:latin typeface="Consolas" panose="020B0609020204030204" pitchFamily="49" charset="0"/>
                <a:cs typeface="Consolas" panose="020B0609020204030204" pitchFamily="49" charset="0"/>
              </a:rPr>
              <a:t>&gt;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--reservation=</a:t>
            </a:r>
            <a:r>
              <a:rPr sz="1498" spc="-6" dirty="0">
                <a:solidFill>
                  <a:srgbClr val="FF0000"/>
                </a:solidFill>
                <a:latin typeface="Consolas" panose="020B0609020204030204" pitchFamily="49" charset="0"/>
                <a:cs typeface="Consolas" panose="020B0609020204030204" pitchFamily="49" charset="0"/>
              </a:rPr>
              <a:t>&lt;name&gt;</a:t>
            </a:r>
            <a:endParaRPr sz="1498" dirty="0">
              <a:solidFill>
                <a:srgbClr val="FF0000"/>
              </a:solidFill>
              <a:latin typeface="Consolas" panose="020B0609020204030204" pitchFamily="49" charset="0"/>
              <a:cs typeface="Consolas" panose="020B0609020204030204" pitchFamily="49" charset="0"/>
            </a:endParaRPr>
          </a:p>
          <a:p>
            <a:pPr marL="12689">
              <a:spcBef>
                <a:spcPts val="864"/>
              </a:spcBef>
            </a:pPr>
            <a:r>
              <a:rPr sz="1498" spc="-6" dirty="0">
                <a:solidFill>
                  <a:srgbClr val="0070C0"/>
                </a:solidFill>
                <a:latin typeface="Consolas" panose="020B0609020204030204" pitchFamily="49" charset="0"/>
                <a:cs typeface="Consolas" panose="020B0609020204030204" pitchFamily="49" charset="0"/>
              </a:rPr>
              <a:t>--time=</a:t>
            </a:r>
            <a:r>
              <a:rPr sz="1498" spc="-6" dirty="0">
                <a:solidFill>
                  <a:srgbClr val="FF0000"/>
                </a:solidFill>
                <a:latin typeface="Consolas" panose="020B0609020204030204" pitchFamily="49" charset="0"/>
                <a:cs typeface="Consolas" panose="020B0609020204030204" pitchFamily="49" charset="0"/>
              </a:rPr>
              <a:t>&lt;wall</a:t>
            </a:r>
            <a:r>
              <a:rPr sz="1498" spc="-16" dirty="0">
                <a:solidFill>
                  <a:srgbClr val="FF0000"/>
                </a:solidFill>
                <a:latin typeface="Consolas" panose="020B0609020204030204" pitchFamily="49" charset="0"/>
                <a:cs typeface="Consolas" panose="020B0609020204030204" pitchFamily="49" charset="0"/>
              </a:rPr>
              <a:t> </a:t>
            </a:r>
            <a:r>
              <a:rPr sz="1498" spc="-6" dirty="0">
                <a:solidFill>
                  <a:srgbClr val="FF0000"/>
                </a:solidFill>
                <a:latin typeface="Consolas" panose="020B0609020204030204" pitchFamily="49" charset="0"/>
                <a:cs typeface="Consolas" panose="020B0609020204030204" pitchFamily="49" charset="0"/>
              </a:rPr>
              <a:t>time&gt;</a:t>
            </a:r>
            <a:endParaRPr sz="1498" dirty="0">
              <a:solidFill>
                <a:srgbClr val="FF0000"/>
              </a:solidFill>
              <a:latin typeface="Consolas" panose="020B0609020204030204" pitchFamily="49" charset="0"/>
              <a:cs typeface="Consolas" panose="020B0609020204030204" pitchFamily="49" charset="0"/>
            </a:endParaRPr>
          </a:p>
          <a:p>
            <a:pPr marL="12689">
              <a:spcBef>
                <a:spcPts val="834"/>
              </a:spcBef>
            </a:pPr>
            <a:r>
              <a:rPr sz="1498" spc="-6" dirty="0">
                <a:solidFill>
                  <a:srgbClr val="0070C0"/>
                </a:solidFill>
                <a:latin typeface="Consolas" panose="020B0609020204030204" pitchFamily="49" charset="0"/>
                <a:cs typeface="Consolas" panose="020B0609020204030204" pitchFamily="49" charset="0"/>
              </a:rPr>
              <a:t>--job-name=</a:t>
            </a:r>
            <a:r>
              <a:rPr sz="1498" spc="-6" dirty="0">
                <a:solidFill>
                  <a:srgbClr val="FF0000"/>
                </a:solidFill>
                <a:latin typeface="Consolas" panose="020B0609020204030204" pitchFamily="49" charset="0"/>
                <a:cs typeface="Consolas" panose="020B0609020204030204" pitchFamily="49" charset="0"/>
              </a:rPr>
              <a:t>&lt;jobname&gt;</a:t>
            </a:r>
            <a:endParaRPr sz="1498" dirty="0">
              <a:solidFill>
                <a:srgbClr val="FF0000"/>
              </a:solidFill>
              <a:latin typeface="Consolas" panose="020B0609020204030204" pitchFamily="49" charset="0"/>
              <a:cs typeface="Consolas" panose="020B0609020204030204" pitchFamily="49" charset="0"/>
            </a:endParaRPr>
          </a:p>
        </p:txBody>
      </p:sp>
      <p:sp>
        <p:nvSpPr>
          <p:cNvPr id="5" name="object 5"/>
          <p:cNvSpPr txBox="1"/>
          <p:nvPr/>
        </p:nvSpPr>
        <p:spPr>
          <a:xfrm>
            <a:off x="2315887" y="5637692"/>
            <a:ext cx="7611741" cy="438532"/>
          </a:xfrm>
          <a:prstGeom prst="rect">
            <a:avLst/>
          </a:prstGeom>
        </p:spPr>
        <p:txBody>
          <a:bodyPr vert="horz" wrap="square" lIns="0" tIns="53291" rIns="0" bIns="0" rtlCol="0">
            <a:spAutoFit/>
          </a:bodyPr>
          <a:lstStyle/>
          <a:p>
            <a:pPr marL="12689" marR="5075">
              <a:lnSpc>
                <a:spcPts val="1468"/>
              </a:lnSpc>
              <a:spcBef>
                <a:spcPts val="420"/>
              </a:spcBef>
              <a:buClr>
                <a:srgbClr val="A9A57C"/>
              </a:buClr>
              <a:tabLst>
                <a:tab pos="240465" algn="l"/>
                <a:tab pos="241100" algn="l"/>
              </a:tabLst>
            </a:pPr>
            <a:r>
              <a:rPr sz="1498" i="1" spc="-30" dirty="0">
                <a:solidFill>
                  <a:srgbClr val="2F2B20"/>
                </a:solidFill>
                <a:latin typeface="Arial"/>
                <a:cs typeface="Arial"/>
              </a:rPr>
              <a:t>FYI: </a:t>
            </a:r>
            <a:r>
              <a:rPr sz="1498" i="1" spc="-59" dirty="0">
                <a:solidFill>
                  <a:srgbClr val="2F2B20"/>
                </a:solidFill>
                <a:latin typeface="Arial"/>
                <a:cs typeface="Arial"/>
              </a:rPr>
              <a:t>You </a:t>
            </a:r>
            <a:r>
              <a:rPr sz="1498" i="1" spc="30" dirty="0">
                <a:solidFill>
                  <a:srgbClr val="2F2B20"/>
                </a:solidFill>
                <a:latin typeface="Arial"/>
                <a:cs typeface="Arial"/>
              </a:rPr>
              <a:t>do </a:t>
            </a:r>
            <a:r>
              <a:rPr sz="1498" i="1" spc="-30" dirty="0">
                <a:solidFill>
                  <a:srgbClr val="2F2B20"/>
                </a:solidFill>
                <a:latin typeface="Arial"/>
                <a:cs typeface="Arial"/>
              </a:rPr>
              <a:t>NOT </a:t>
            </a:r>
            <a:r>
              <a:rPr sz="1498" i="1" dirty="0">
                <a:solidFill>
                  <a:srgbClr val="2F2B20"/>
                </a:solidFill>
                <a:latin typeface="Arial"/>
                <a:cs typeface="Arial"/>
              </a:rPr>
              <a:t>actually </a:t>
            </a:r>
            <a:r>
              <a:rPr sz="1498" i="1" spc="10" dirty="0">
                <a:solidFill>
                  <a:srgbClr val="2F2B20"/>
                </a:solidFill>
                <a:latin typeface="Arial"/>
                <a:cs typeface="Arial"/>
              </a:rPr>
              <a:t>type </a:t>
            </a:r>
            <a:r>
              <a:rPr sz="1498" i="1" spc="16" dirty="0">
                <a:solidFill>
                  <a:srgbClr val="FF0000"/>
                </a:solidFill>
                <a:latin typeface="Arial"/>
                <a:cs typeface="Arial"/>
              </a:rPr>
              <a:t>&lt;&gt;</a:t>
            </a:r>
            <a:r>
              <a:rPr sz="1498" i="1" spc="16" dirty="0">
                <a:solidFill>
                  <a:srgbClr val="2F2B20"/>
                </a:solidFill>
                <a:latin typeface="Arial"/>
                <a:cs typeface="Arial"/>
              </a:rPr>
              <a:t> </a:t>
            </a:r>
            <a:r>
              <a:rPr sz="1498" i="1" dirty="0">
                <a:solidFill>
                  <a:srgbClr val="2F2B20"/>
                </a:solidFill>
                <a:latin typeface="Arial"/>
                <a:cs typeface="Arial"/>
              </a:rPr>
              <a:t>above </a:t>
            </a:r>
            <a:r>
              <a:rPr sz="1498" i="1" spc="-85" dirty="0">
                <a:solidFill>
                  <a:srgbClr val="2F2B20"/>
                </a:solidFill>
                <a:latin typeface="Arial"/>
                <a:cs typeface="Arial"/>
              </a:rPr>
              <a:t>– </a:t>
            </a:r>
            <a:r>
              <a:rPr sz="1498" i="1" spc="6" dirty="0">
                <a:solidFill>
                  <a:srgbClr val="2F2B20"/>
                </a:solidFill>
                <a:latin typeface="Arial"/>
                <a:cs typeface="Arial"/>
              </a:rPr>
              <a:t>this </a:t>
            </a:r>
            <a:r>
              <a:rPr sz="1498" i="1" dirty="0">
                <a:solidFill>
                  <a:srgbClr val="2F2B20"/>
                </a:solidFill>
                <a:latin typeface="Arial"/>
                <a:cs typeface="Arial"/>
              </a:rPr>
              <a:t>designates </a:t>
            </a:r>
            <a:r>
              <a:rPr sz="1498" i="1" spc="6" dirty="0">
                <a:solidFill>
                  <a:srgbClr val="2F2B20"/>
                </a:solidFill>
                <a:latin typeface="Arial"/>
                <a:cs typeface="Arial"/>
              </a:rPr>
              <a:t>something </a:t>
            </a:r>
            <a:r>
              <a:rPr sz="1498" i="1" spc="10" dirty="0">
                <a:solidFill>
                  <a:srgbClr val="2F2B20"/>
                </a:solidFill>
                <a:latin typeface="Arial"/>
                <a:cs typeface="Arial"/>
              </a:rPr>
              <a:t>specific </a:t>
            </a:r>
            <a:r>
              <a:rPr sz="1498" i="1" dirty="0">
                <a:solidFill>
                  <a:srgbClr val="2F2B20"/>
                </a:solidFill>
                <a:latin typeface="Arial"/>
                <a:cs typeface="Arial"/>
              </a:rPr>
              <a:t>you </a:t>
            </a:r>
            <a:r>
              <a:rPr sz="1498" i="1" spc="-20" dirty="0">
                <a:solidFill>
                  <a:srgbClr val="2F2B20"/>
                </a:solidFill>
                <a:latin typeface="Arial"/>
                <a:cs typeface="Arial"/>
              </a:rPr>
              <a:t>as </a:t>
            </a:r>
            <a:r>
              <a:rPr sz="1498" i="1" spc="-30" dirty="0">
                <a:solidFill>
                  <a:srgbClr val="2F2B20"/>
                </a:solidFill>
                <a:latin typeface="Arial"/>
                <a:cs typeface="Arial"/>
              </a:rPr>
              <a:t>a  </a:t>
            </a:r>
            <a:r>
              <a:rPr sz="1498" i="1" spc="-10" dirty="0">
                <a:solidFill>
                  <a:srgbClr val="2F2B20"/>
                </a:solidFill>
                <a:latin typeface="Arial"/>
                <a:cs typeface="Arial"/>
              </a:rPr>
              <a:t>user </a:t>
            </a:r>
            <a:r>
              <a:rPr sz="1498" i="1" spc="16" dirty="0">
                <a:solidFill>
                  <a:srgbClr val="2F2B20"/>
                </a:solidFill>
                <a:latin typeface="Arial"/>
                <a:cs typeface="Arial"/>
              </a:rPr>
              <a:t>must </a:t>
            </a:r>
            <a:r>
              <a:rPr sz="1498" i="1" spc="-6" dirty="0">
                <a:solidFill>
                  <a:srgbClr val="2F2B20"/>
                </a:solidFill>
                <a:latin typeface="Arial"/>
                <a:cs typeface="Arial"/>
              </a:rPr>
              <a:t>enter </a:t>
            </a:r>
            <a:r>
              <a:rPr sz="1498" i="1" spc="10" dirty="0">
                <a:solidFill>
                  <a:srgbClr val="2F2B20"/>
                </a:solidFill>
                <a:latin typeface="Arial"/>
                <a:cs typeface="Arial"/>
              </a:rPr>
              <a:t>about </a:t>
            </a:r>
            <a:r>
              <a:rPr sz="1498" i="1" dirty="0">
                <a:solidFill>
                  <a:srgbClr val="2F2B20"/>
                </a:solidFill>
                <a:latin typeface="Arial"/>
                <a:cs typeface="Arial"/>
              </a:rPr>
              <a:t>your</a:t>
            </a:r>
            <a:r>
              <a:rPr sz="1498" i="1" spc="-50" dirty="0">
                <a:solidFill>
                  <a:srgbClr val="2F2B20"/>
                </a:solidFill>
                <a:latin typeface="Arial"/>
                <a:cs typeface="Arial"/>
              </a:rPr>
              <a:t> </a:t>
            </a:r>
            <a:r>
              <a:rPr sz="1498" i="1" spc="26" dirty="0">
                <a:solidFill>
                  <a:srgbClr val="2F2B20"/>
                </a:solidFill>
                <a:latin typeface="Arial"/>
                <a:cs typeface="Arial"/>
              </a:rPr>
              <a:t>job</a:t>
            </a:r>
            <a:endParaRPr sz="1498" i="1" dirty="0">
              <a:latin typeface="Arial"/>
              <a:cs typeface="Arial"/>
            </a:endParaRPr>
          </a:p>
        </p:txBody>
      </p:sp>
      <p:sp>
        <p:nvSpPr>
          <p:cNvPr id="7" name="Date Placeholder 6">
            <a:extLst>
              <a:ext uri="{FF2B5EF4-FFF2-40B4-BE49-F238E27FC236}">
                <a16:creationId xmlns:a16="http://schemas.microsoft.com/office/drawing/2014/main" id="{ED75C046-4FE0-984F-808A-6597E62A570F}"/>
              </a:ext>
            </a:extLst>
          </p:cNvPr>
          <p:cNvSpPr>
            <a:spLocks noGrp="1"/>
          </p:cNvSpPr>
          <p:nvPr>
            <p:ph type="dt" sz="half" idx="10"/>
          </p:nvPr>
        </p:nvSpPr>
        <p:spPr/>
        <p:txBody>
          <a:bodyPr/>
          <a:lstStyle/>
          <a:p>
            <a:fld id="{6FB416AB-7BDD-F04F-9A24-8EE0DAD8DDDA}" type="datetime1">
              <a:rPr lang="en-US" smtClean="0"/>
              <a:t>2/13/19</a:t>
            </a:fld>
            <a:endParaRPr lang="en-US"/>
          </a:p>
        </p:txBody>
      </p:sp>
      <p:sp>
        <p:nvSpPr>
          <p:cNvPr id="8" name="Footer Placeholder 7">
            <a:extLst>
              <a:ext uri="{FF2B5EF4-FFF2-40B4-BE49-F238E27FC236}">
                <a16:creationId xmlns:a16="http://schemas.microsoft.com/office/drawing/2014/main" id="{2947B5D6-344B-9441-8670-D19B3B652327}"/>
              </a:ext>
            </a:extLst>
          </p:cNvPr>
          <p:cNvSpPr>
            <a:spLocks noGrp="1"/>
          </p:cNvSpPr>
          <p:nvPr>
            <p:ph type="ftr" sz="quarter" idx="11"/>
          </p:nvPr>
        </p:nvSpPr>
        <p:spPr/>
        <p:txBody>
          <a:bodyPr/>
          <a:lstStyle/>
          <a:p>
            <a:r>
              <a:rPr lang="en-US"/>
              <a:t>Job Submission and Load Balancer</a:t>
            </a:r>
          </a:p>
        </p:txBody>
      </p:sp>
      <p:sp>
        <p:nvSpPr>
          <p:cNvPr id="9" name="Slide Number Placeholder 8">
            <a:extLst>
              <a:ext uri="{FF2B5EF4-FFF2-40B4-BE49-F238E27FC236}">
                <a16:creationId xmlns:a16="http://schemas.microsoft.com/office/drawing/2014/main" id="{432E9A73-E568-D445-8B5A-B76537000483}"/>
              </a:ext>
            </a:extLst>
          </p:cNvPr>
          <p:cNvSpPr>
            <a:spLocks noGrp="1"/>
          </p:cNvSpPr>
          <p:nvPr>
            <p:ph type="sldNum" sz="quarter" idx="12"/>
          </p:nvPr>
        </p:nvSpPr>
        <p:spPr/>
        <p:txBody>
          <a:bodyPr/>
          <a:lstStyle/>
          <a:p>
            <a:fld id="{DD321DBF-325B-3546-BAAF-4F6E3B3181FF}" type="slidenum">
              <a:rPr lang="en-US" smtClean="0"/>
              <a:t>9</a:t>
            </a:fld>
            <a:endParaRPr lang="en-US"/>
          </a:p>
        </p:txBody>
      </p:sp>
      <p:sp>
        <p:nvSpPr>
          <p:cNvPr id="10" name="Rectangle 9">
            <a:extLst>
              <a:ext uri="{FF2B5EF4-FFF2-40B4-BE49-F238E27FC236}">
                <a16:creationId xmlns:a16="http://schemas.microsoft.com/office/drawing/2014/main" id="{8F813389-1BEF-0946-933F-57FA69701DBB}"/>
              </a:ext>
            </a:extLst>
          </p:cNvPr>
          <p:cNvSpPr/>
          <p:nvPr/>
        </p:nvSpPr>
        <p:spPr>
          <a:xfrm>
            <a:off x="9177608" y="3306237"/>
            <a:ext cx="2565193" cy="646331"/>
          </a:xfrm>
          <a:prstGeom prst="rect">
            <a:avLst/>
          </a:prstGeom>
        </p:spPr>
        <p:txBody>
          <a:bodyPr wrap="square">
            <a:spAutoFit/>
          </a:bodyPr>
          <a:lstStyle/>
          <a:p>
            <a:r>
              <a:rPr lang="en-US" sz="1200" i="1" spc="-50" dirty="0">
                <a:solidFill>
                  <a:srgbClr val="999999"/>
                </a:solidFill>
                <a:latin typeface="Tahoma"/>
                <a:cs typeface="Tahoma"/>
                <a:hlinkClick r:id="rId2"/>
              </a:rPr>
              <a:t>More on slurm commands:  https://slurm.schedmd.com/quickstart.html</a:t>
            </a:r>
            <a:endParaRPr lang="en-US" sz="1200" i="1" spc="-50" dirty="0">
              <a:solidFill>
                <a:srgbClr val="999999"/>
              </a:solidFill>
              <a:latin typeface="Tahoma"/>
              <a:cs typeface="Tahoma"/>
            </a:endParaRPr>
          </a:p>
        </p:txBody>
      </p:sp>
    </p:spTree>
    <p:extLst>
      <p:ext uri="{BB962C8B-B14F-4D97-AF65-F5344CB8AC3E}">
        <p14:creationId xmlns:p14="http://schemas.microsoft.com/office/powerpoint/2010/main" val="20243309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ample" id="{136DCCF9-56F0-2149-856F-315BA5D9D1CA}" vid="{D06CB102-DD95-5D48-B327-DF65A4E2E8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7570</TotalTime>
  <Words>1614</Words>
  <Application>Microsoft Macintosh PowerPoint</Application>
  <PresentationFormat>Widescreen</PresentationFormat>
  <Paragraphs>427</Paragraphs>
  <Slides>29</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29</vt:i4>
      </vt:variant>
    </vt:vector>
  </HeadingPairs>
  <TitlesOfParts>
    <vt:vector size="41" baseType="lpstr">
      <vt:lpstr>Arial</vt:lpstr>
      <vt:lpstr>Arial Narrow</vt:lpstr>
      <vt:lpstr>Calibri</vt:lpstr>
      <vt:lpstr>Consolas</vt:lpstr>
      <vt:lpstr>Courier</vt:lpstr>
      <vt:lpstr>Courier New</vt:lpstr>
      <vt:lpstr>Helvetica</vt:lpstr>
      <vt:lpstr>Helvetica Light</vt:lpstr>
      <vt:lpstr>Tahoma</vt:lpstr>
      <vt:lpstr>Times New Roman</vt:lpstr>
      <vt:lpstr>Wingdings</vt:lpstr>
      <vt:lpstr>Office Theme</vt:lpstr>
      <vt:lpstr>HPC Job Submission &amp; High Throughput Computing</vt:lpstr>
      <vt:lpstr>HPC Job Submission &amp; High Throughput Computing</vt:lpstr>
      <vt:lpstr>Outline</vt:lpstr>
      <vt:lpstr>Hardware: Summit Supercomputer</vt:lpstr>
      <vt:lpstr>Additional Types of Summit Compute Nodes</vt:lpstr>
      <vt:lpstr>RC Access: Logging in</vt:lpstr>
      <vt:lpstr>Working on RC Resources</vt:lpstr>
      <vt:lpstr>Useful Slurm Commands: sbatch</vt:lpstr>
      <vt:lpstr>SBATCH Options</vt:lpstr>
      <vt:lpstr>Available Partitions (--partition)</vt:lpstr>
      <vt:lpstr>Quality of Service (--qos)</vt:lpstr>
      <vt:lpstr>Practice Job Submission Examples</vt:lpstr>
      <vt:lpstr>Submit Your First Job!</vt:lpstr>
      <vt:lpstr>submit_hostname.sh</vt:lpstr>
      <vt:lpstr>Running the job script</vt:lpstr>
      <vt:lpstr>Your turn</vt:lpstr>
      <vt:lpstr>Submit_sleep.sh</vt:lpstr>
      <vt:lpstr>Running an external program</vt:lpstr>
      <vt:lpstr>Running the job script</vt:lpstr>
      <vt:lpstr>submit_matlab.sh</vt:lpstr>
      <vt:lpstr>Your turn</vt:lpstr>
      <vt:lpstr>Solution: R_program.R</vt:lpstr>
      <vt:lpstr>Solution: submit_R.sh</vt:lpstr>
      <vt:lpstr>Running an external program as an mpi job</vt:lpstr>
      <vt:lpstr>submit_python_mpi.sh</vt:lpstr>
      <vt:lpstr>Interactive jobs</vt:lpstr>
      <vt:lpstr>Running an interactive job</vt:lpstr>
      <vt:lpstr>CURC Load Balancer</vt:lpstr>
      <vt:lpstr>Thank you!</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HPC Job Submission &amp; High Throughput Computing</dc:title>
  <dc:creator>Microsoft Office User</dc:creator>
  <cp:lastModifiedBy>Microsoft Office User</cp:lastModifiedBy>
  <cp:revision>21</cp:revision>
  <cp:lastPrinted>2019-02-18T21:51:44Z</cp:lastPrinted>
  <dcterms:created xsi:type="dcterms:W3CDTF">2019-02-12T20:42:37Z</dcterms:created>
  <dcterms:modified xsi:type="dcterms:W3CDTF">2019-02-18T21:52:34Z</dcterms:modified>
</cp:coreProperties>
</file>

<file path=docProps/thumbnail.jpeg>
</file>